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Auteur en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Auteur en datum</a:t>
            </a:r>
          </a:p>
        </p:txBody>
      </p:sp>
      <p:sp>
        <p:nvSpPr>
          <p:cNvPr id="12" name="Naam presentatie"/>
          <p:cNvSpPr txBox="1"/>
          <p:nvPr>
            <p:ph type="title" hasCustomPrompt="1"/>
          </p:nvPr>
        </p:nvSpPr>
        <p:spPr>
          <a:xfrm>
            <a:off x="1206496" y="2574991"/>
            <a:ext cx="21971004" cy="4648201"/>
          </a:xfrm>
          <a:prstGeom prst="rect">
            <a:avLst/>
          </a:prstGeom>
        </p:spPr>
        <p:txBody>
          <a:bodyPr anchor="b"/>
          <a:lstStyle>
            <a:lvl1pPr>
              <a:defRPr spc="-232" sz="11600"/>
            </a:lvl1pPr>
          </a:lstStyle>
          <a:p>
            <a:pPr/>
            <a:r>
              <a:t>Naam presentatie</a:t>
            </a:r>
          </a:p>
        </p:txBody>
      </p:sp>
      <p:sp>
        <p:nvSpPr>
          <p:cNvPr id="13" name="Hoofdtekst - niveau één…"/>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Ondertitel presentatie</a:t>
            </a:r>
          </a:p>
          <a:p>
            <a:pPr lvl="1"/>
            <a:r>
              <a:t/>
            </a:r>
          </a:p>
          <a:p>
            <a:pPr lvl="2"/>
            <a:r>
              <a:t/>
            </a:r>
          </a:p>
          <a:p>
            <a:pPr lvl="3"/>
            <a:r>
              <a:t/>
            </a:r>
          </a:p>
          <a:p>
            <a:pPr lvl="4"/>
            <a:r>
              <a:t/>
            </a:r>
          </a:p>
        </p:txBody>
      </p:sp>
      <p:sp>
        <p:nvSpPr>
          <p:cNvPr id="1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iting">
    <p:spTree>
      <p:nvGrpSpPr>
        <p:cNvPr id="1" name=""/>
        <p:cNvGrpSpPr/>
        <p:nvPr/>
      </p:nvGrpSpPr>
      <p:grpSpPr>
        <a:xfrm>
          <a:off x="0" y="0"/>
          <a:ext cx="0" cy="0"/>
          <a:chOff x="0" y="0"/>
          <a:chExt cx="0" cy="0"/>
        </a:xfrm>
      </p:grpSpPr>
      <p:sp>
        <p:nvSpPr>
          <p:cNvPr id="98" name="Hoofdtekst - niveau één…"/>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Uiting</a:t>
            </a:r>
          </a:p>
          <a:p>
            <a:pPr lvl="1"/>
            <a:r>
              <a:t/>
            </a:r>
          </a:p>
          <a:p>
            <a:pPr lvl="2"/>
            <a:r>
              <a:t/>
            </a:r>
          </a:p>
          <a:p>
            <a:pPr lvl="3"/>
            <a:r>
              <a:t/>
            </a:r>
          </a:p>
          <a:p>
            <a:pPr lvl="4"/>
            <a:r>
              <a:t/>
            </a:r>
          </a:p>
        </p:txBody>
      </p:sp>
      <p:sp>
        <p:nvSpPr>
          <p:cNvPr id="9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oot feit">
    <p:spTree>
      <p:nvGrpSpPr>
        <p:cNvPr id="1" name=""/>
        <p:cNvGrpSpPr/>
        <p:nvPr/>
      </p:nvGrpSpPr>
      <p:grpSpPr>
        <a:xfrm>
          <a:off x="0" y="0"/>
          <a:ext cx="0" cy="0"/>
          <a:chOff x="0" y="0"/>
          <a:chExt cx="0" cy="0"/>
        </a:xfrm>
      </p:grpSpPr>
      <p:sp>
        <p:nvSpPr>
          <p:cNvPr id="106" name="Hoofdtekst - niveau één…"/>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eitinformatie"/>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Feitinformatie</a:t>
            </a:r>
          </a:p>
        </p:txBody>
      </p:sp>
      <p:sp>
        <p:nvSpPr>
          <p:cNvPr id="10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at">
    <p:spTree>
      <p:nvGrpSpPr>
        <p:cNvPr id="1" name=""/>
        <p:cNvGrpSpPr/>
        <p:nvPr/>
      </p:nvGrpSpPr>
      <p:grpSpPr>
        <a:xfrm>
          <a:off x="0" y="0"/>
          <a:ext cx="0" cy="0"/>
          <a:chOff x="0" y="0"/>
          <a:chExt cx="0" cy="0"/>
        </a:xfrm>
      </p:grpSpPr>
      <p:sp>
        <p:nvSpPr>
          <p:cNvPr id="115" name="Toekenning"/>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Toekenning</a:t>
            </a:r>
          </a:p>
        </p:txBody>
      </p:sp>
      <p:sp>
        <p:nvSpPr>
          <p:cNvPr id="116" name="Hoofdtekst - niveau één…"/>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“Bijzonder citaat”</a:t>
            </a:r>
          </a:p>
          <a:p>
            <a:pPr lvl="1"/>
            <a:r>
              <a:t/>
            </a:r>
          </a:p>
          <a:p>
            <a:pPr lvl="2"/>
            <a:r>
              <a:t/>
            </a:r>
          </a:p>
          <a:p>
            <a:pPr lvl="3"/>
            <a:r>
              <a:t/>
            </a:r>
          </a:p>
          <a:p>
            <a:pPr lvl="4"/>
            <a:r>
              <a:t/>
            </a:r>
          </a:p>
        </p:txBody>
      </p:sp>
      <p:sp>
        <p:nvSpPr>
          <p:cNvPr id="11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driemaal">
    <p:spTree>
      <p:nvGrpSpPr>
        <p:cNvPr id="1" name=""/>
        <p:cNvGrpSpPr/>
        <p:nvPr/>
      </p:nvGrpSpPr>
      <p:grpSpPr>
        <a:xfrm>
          <a:off x="0" y="0"/>
          <a:ext cx="0" cy="0"/>
          <a:chOff x="0" y="0"/>
          <a:chExt cx="0" cy="0"/>
        </a:xfrm>
      </p:grpSpPr>
      <p:sp>
        <p:nvSpPr>
          <p:cNvPr id="124" name="Schaal salade met gebakken rijst, gekookte eieren en eetstokje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Schaal met zalmkoekjes, salade en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Schaal pappardellepasta met peterselieboter, geroosterde hazelnoten en geraspte parmezaanse kaas"/>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schaal salade met gebakken rijst, gekookte eieren en eetstokje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Dia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14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p:spTree>
      <p:nvGrpSpPr>
        <p:cNvPr id="1" name=""/>
        <p:cNvGrpSpPr/>
        <p:nvPr/>
      </p:nvGrpSpPr>
      <p:grpSpPr>
        <a:xfrm>
          <a:off x="0" y="0"/>
          <a:ext cx="0" cy="0"/>
          <a:chOff x="0" y="0"/>
          <a:chExt cx="0" cy="0"/>
        </a:xfrm>
      </p:grpSpPr>
      <p:pic>
        <p:nvPicPr>
          <p:cNvPr id="149" name="Afbeelding 6" descr="Afbeelding 6"/>
          <p:cNvPicPr>
            <a:picLocks noChangeAspect="1"/>
          </p:cNvPicPr>
          <p:nvPr/>
        </p:nvPicPr>
        <p:blipFill>
          <a:blip r:embed="rId2">
            <a:extLst/>
          </a:blip>
          <a:stretch>
            <a:fillRect/>
          </a:stretch>
        </p:blipFill>
        <p:spPr>
          <a:xfrm>
            <a:off x="3048000" y="0"/>
            <a:ext cx="18288000" cy="13716000"/>
          </a:xfrm>
          <a:prstGeom prst="rect">
            <a:avLst/>
          </a:prstGeom>
          <a:ln w="12700">
            <a:miter lim="400000"/>
          </a:ln>
        </p:spPr>
      </p:pic>
      <p:sp>
        <p:nvSpPr>
          <p:cNvPr id="150" name="Titeltekst"/>
          <p:cNvSpPr txBox="1"/>
          <p:nvPr>
            <p:ph type="title"/>
          </p:nvPr>
        </p:nvSpPr>
        <p:spPr>
          <a:xfrm>
            <a:off x="4419600" y="1369734"/>
            <a:ext cx="15835507" cy="1961493"/>
          </a:xfrm>
          <a:prstGeom prst="rect">
            <a:avLst/>
          </a:prstGeom>
        </p:spPr>
        <p:txBody>
          <a:bodyPr lIns="91439" tIns="91439" rIns="91439" bIns="91439" anchor="ctr"/>
          <a:lstStyle>
            <a:lvl1pPr defTabSz="914400">
              <a:lnSpc>
                <a:spcPct val="100000"/>
              </a:lnSpc>
              <a:defRPr spc="0" sz="3600">
                <a:solidFill>
                  <a:srgbClr val="FFFFFF"/>
                </a:solidFill>
                <a:latin typeface="Verdana"/>
                <a:ea typeface="Verdana"/>
                <a:cs typeface="Verdana"/>
                <a:sym typeface="Verdana"/>
              </a:defRPr>
            </a:lvl1pPr>
          </a:lstStyle>
          <a:p>
            <a:pPr/>
            <a:r>
              <a:t>Titeltekst</a:t>
            </a:r>
          </a:p>
        </p:txBody>
      </p:sp>
      <p:sp>
        <p:nvSpPr>
          <p:cNvPr id="151" name="Hoofdtekst - niveau één…"/>
          <p:cNvSpPr txBox="1"/>
          <p:nvPr>
            <p:ph type="body" idx="1" hasCustomPrompt="1"/>
          </p:nvPr>
        </p:nvSpPr>
        <p:spPr>
          <a:xfrm>
            <a:off x="4419601" y="3586210"/>
            <a:ext cx="15835506" cy="8591955"/>
          </a:xfrm>
          <a:prstGeom prst="rect">
            <a:avLst/>
          </a:prstGeom>
        </p:spPr>
        <p:txBody>
          <a:bodyPr lIns="91439" tIns="91439" rIns="91439" bIns="91439"/>
          <a:lstStyle>
            <a:lvl1pPr marL="0" indent="0" defTabSz="914400">
              <a:lnSpc>
                <a:spcPct val="100000"/>
              </a:lnSpc>
              <a:spcBef>
                <a:spcPts val="800"/>
              </a:spcBef>
              <a:buSzTx/>
              <a:buNone/>
              <a:defRPr sz="3600">
                <a:solidFill>
                  <a:srgbClr val="FFFFFF"/>
                </a:solidFill>
                <a:latin typeface="Verdana"/>
                <a:ea typeface="Verdana"/>
                <a:cs typeface="Verdana"/>
                <a:sym typeface="Verdana"/>
              </a:defRPr>
            </a:lvl1pPr>
            <a:lvl2pPr marL="0" indent="457200" defTabSz="914400">
              <a:lnSpc>
                <a:spcPct val="100000"/>
              </a:lnSpc>
              <a:spcBef>
                <a:spcPts val="800"/>
              </a:spcBef>
              <a:buSzTx/>
              <a:buNone/>
              <a:defRPr sz="3600">
                <a:solidFill>
                  <a:srgbClr val="FFFFFF"/>
                </a:solidFill>
                <a:latin typeface="Verdana"/>
                <a:ea typeface="Verdana"/>
                <a:cs typeface="Verdana"/>
                <a:sym typeface="Verdana"/>
              </a:defRPr>
            </a:lvl2pPr>
            <a:lvl3pPr marL="0" indent="914400" defTabSz="914400">
              <a:lnSpc>
                <a:spcPct val="100000"/>
              </a:lnSpc>
              <a:spcBef>
                <a:spcPts val="800"/>
              </a:spcBef>
              <a:buSzTx/>
              <a:buNone/>
              <a:defRPr sz="3600">
                <a:solidFill>
                  <a:srgbClr val="FFFFFF"/>
                </a:solidFill>
                <a:latin typeface="Verdana"/>
                <a:ea typeface="Verdana"/>
                <a:cs typeface="Verdana"/>
                <a:sym typeface="Verdana"/>
              </a:defRPr>
            </a:lvl3pPr>
            <a:lvl4pPr marL="0" indent="1371600" defTabSz="914400">
              <a:lnSpc>
                <a:spcPct val="100000"/>
              </a:lnSpc>
              <a:spcBef>
                <a:spcPts val="800"/>
              </a:spcBef>
              <a:buSzTx/>
              <a:buNone/>
              <a:defRPr sz="3600">
                <a:solidFill>
                  <a:srgbClr val="FFFFFF"/>
                </a:solidFill>
                <a:latin typeface="Verdana"/>
                <a:ea typeface="Verdana"/>
                <a:cs typeface="Verdana"/>
                <a:sym typeface="Verdana"/>
              </a:defRPr>
            </a:lvl4pPr>
            <a:lvl5pPr marL="0" indent="1828800" defTabSz="914400">
              <a:lnSpc>
                <a:spcPct val="100000"/>
              </a:lnSpc>
              <a:spcBef>
                <a:spcPts val="800"/>
              </a:spcBef>
              <a:buSzTx/>
              <a:buNone/>
              <a:defRPr sz="3600">
                <a:solidFill>
                  <a:srgbClr val="FFFFFF"/>
                </a:solidFill>
                <a:latin typeface="Verdana"/>
                <a:ea typeface="Verdana"/>
                <a:cs typeface="Verdana"/>
                <a:sym typeface="Verdana"/>
              </a:defRPr>
            </a:lvl5pPr>
          </a:lstStyle>
          <a:p>
            <a:pPr/>
            <a:r>
              <a:t>- Opsomming met bullets</a:t>
            </a:r>
          </a:p>
          <a:p>
            <a:pPr lvl="1"/>
            <a:r>
              <a:t/>
            </a:r>
          </a:p>
          <a:p>
            <a:pPr lvl="2"/>
            <a:r>
              <a:t/>
            </a:r>
          </a:p>
          <a:p>
            <a:pPr lvl="3"/>
            <a:r>
              <a:t/>
            </a:r>
          </a:p>
          <a:p>
            <a:pPr lvl="4"/>
            <a:r>
              <a:t/>
            </a:r>
          </a:p>
        </p:txBody>
      </p:sp>
      <p:sp>
        <p:nvSpPr>
          <p:cNvPr id="152" name="Dianummer"/>
          <p:cNvSpPr txBox="1"/>
          <p:nvPr>
            <p:ph type="sldNum" sz="quarter" idx="2"/>
          </p:nvPr>
        </p:nvSpPr>
        <p:spPr>
          <a:xfrm>
            <a:off x="11887200" y="12344400"/>
            <a:ext cx="4267200" cy="736601"/>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pic>
        <p:nvPicPr>
          <p:cNvPr id="159" name="Afbeelding 6" descr="Afbeelding 6"/>
          <p:cNvPicPr>
            <a:picLocks noChangeAspect="1"/>
          </p:cNvPicPr>
          <p:nvPr/>
        </p:nvPicPr>
        <p:blipFill>
          <a:blip r:embed="rId2">
            <a:extLst/>
          </a:blip>
          <a:stretch>
            <a:fillRect/>
          </a:stretch>
        </p:blipFill>
        <p:spPr>
          <a:xfrm>
            <a:off x="3048000" y="0"/>
            <a:ext cx="18288000" cy="13716000"/>
          </a:xfrm>
          <a:prstGeom prst="rect">
            <a:avLst/>
          </a:prstGeom>
          <a:ln w="12700">
            <a:miter lim="400000"/>
          </a:ln>
        </p:spPr>
      </p:pic>
      <p:sp>
        <p:nvSpPr>
          <p:cNvPr id="160" name="Titeltekst"/>
          <p:cNvSpPr txBox="1"/>
          <p:nvPr>
            <p:ph type="title"/>
          </p:nvPr>
        </p:nvSpPr>
        <p:spPr>
          <a:xfrm>
            <a:off x="3962400" y="549276"/>
            <a:ext cx="16459200" cy="2286001"/>
          </a:xfrm>
          <a:prstGeom prst="rect">
            <a:avLst/>
          </a:prstGeom>
        </p:spPr>
        <p:txBody>
          <a:bodyPr lIns="91439" tIns="91439" rIns="91439" bIns="91439" anchor="ctr"/>
          <a:lstStyle>
            <a:lvl1pPr algn="ctr" defTabSz="914400">
              <a:lnSpc>
                <a:spcPct val="100000"/>
              </a:lnSpc>
              <a:defRPr b="0" spc="0" sz="8800">
                <a:latin typeface="Calibri"/>
                <a:ea typeface="Calibri"/>
                <a:cs typeface="Calibri"/>
                <a:sym typeface="Calibri"/>
              </a:defRPr>
            </a:lvl1pPr>
          </a:lstStyle>
          <a:p>
            <a:pPr/>
            <a:r>
              <a:t>Titeltekst</a:t>
            </a:r>
          </a:p>
        </p:txBody>
      </p:sp>
      <p:sp>
        <p:nvSpPr>
          <p:cNvPr id="161" name="Hoofdtekst - niveau één…"/>
          <p:cNvSpPr txBox="1"/>
          <p:nvPr>
            <p:ph type="body" idx="1"/>
          </p:nvPr>
        </p:nvSpPr>
        <p:spPr>
          <a:xfrm>
            <a:off x="3962400" y="3200400"/>
            <a:ext cx="16459200" cy="9051926"/>
          </a:xfrm>
          <a:prstGeom prst="rect">
            <a:avLst/>
          </a:prstGeom>
        </p:spPr>
        <p:txBody>
          <a:bodyPr lIns="91439" tIns="91439" rIns="91439" bIns="91439"/>
          <a:lstStyle>
            <a:lvl1pPr marL="685800" indent="-685800" defTabSz="914400">
              <a:lnSpc>
                <a:spcPct val="100000"/>
              </a:lnSpc>
              <a:spcBef>
                <a:spcPts val="1500"/>
              </a:spcBef>
              <a:buSzPct val="100000"/>
              <a:buFont typeface="Arial"/>
              <a:defRPr sz="6400">
                <a:latin typeface="Calibri"/>
                <a:ea typeface="Calibri"/>
                <a:cs typeface="Calibri"/>
                <a:sym typeface="Calibri"/>
              </a:defRPr>
            </a:lvl1pPr>
            <a:lvl2pPr marL="1110342" indent="-653142" defTabSz="914400">
              <a:lnSpc>
                <a:spcPct val="100000"/>
              </a:lnSpc>
              <a:spcBef>
                <a:spcPts val="1500"/>
              </a:spcBef>
              <a:buSzPct val="100000"/>
              <a:buFont typeface="Arial"/>
              <a:buChar char="–"/>
              <a:defRPr sz="6400">
                <a:latin typeface="Calibri"/>
                <a:ea typeface="Calibri"/>
                <a:cs typeface="Calibri"/>
                <a:sym typeface="Calibri"/>
              </a:defRPr>
            </a:lvl2pPr>
            <a:lvl3pPr marL="1524000" defTabSz="914400">
              <a:lnSpc>
                <a:spcPct val="100000"/>
              </a:lnSpc>
              <a:spcBef>
                <a:spcPts val="1500"/>
              </a:spcBef>
              <a:buSzPct val="100000"/>
              <a:buFont typeface="Arial"/>
              <a:defRPr sz="6400">
                <a:latin typeface="Calibri"/>
                <a:ea typeface="Calibri"/>
                <a:cs typeface="Calibri"/>
                <a:sym typeface="Calibri"/>
              </a:defRPr>
            </a:lvl3pPr>
            <a:lvl4pPr marL="2103120" indent="-731520" defTabSz="914400">
              <a:lnSpc>
                <a:spcPct val="100000"/>
              </a:lnSpc>
              <a:spcBef>
                <a:spcPts val="1500"/>
              </a:spcBef>
              <a:buSzPct val="100000"/>
              <a:buFont typeface="Arial"/>
              <a:buChar char="–"/>
              <a:defRPr sz="6400">
                <a:latin typeface="Calibri"/>
                <a:ea typeface="Calibri"/>
                <a:cs typeface="Calibri"/>
                <a:sym typeface="Calibri"/>
              </a:defRPr>
            </a:lvl4pPr>
            <a:lvl5pPr marL="2560320" indent="-731520" defTabSz="914400">
              <a:lnSpc>
                <a:spcPct val="100000"/>
              </a:lnSpc>
              <a:spcBef>
                <a:spcPts val="1500"/>
              </a:spcBef>
              <a:buSzPct val="100000"/>
              <a:buFont typeface="Arial"/>
              <a:buChar char="»"/>
              <a:defRPr sz="6400">
                <a:latin typeface="Calibri"/>
                <a:ea typeface="Calibri"/>
                <a:cs typeface="Calibri"/>
                <a:sym typeface="Calibri"/>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62" name="Dianummer"/>
          <p:cNvSpPr txBox="1"/>
          <p:nvPr>
            <p:ph type="sldNum" sz="quarter" idx="2"/>
          </p:nvPr>
        </p:nvSpPr>
        <p:spPr>
          <a:xfrm>
            <a:off x="19917052" y="12835870"/>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foto">
    <p:spTree>
      <p:nvGrpSpPr>
        <p:cNvPr id="1" name=""/>
        <p:cNvGrpSpPr/>
        <p:nvPr/>
      </p:nvGrpSpPr>
      <p:grpSpPr>
        <a:xfrm>
          <a:off x="0" y="0"/>
          <a:ext cx="0" cy="0"/>
          <a:chOff x="0" y="0"/>
          <a:chExt cx="0" cy="0"/>
        </a:xfrm>
      </p:grpSpPr>
      <p:sp>
        <p:nvSpPr>
          <p:cNvPr id="21" name="Avocado's en limoenen"/>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Naam presentatie"/>
          <p:cNvSpPr txBox="1"/>
          <p:nvPr>
            <p:ph type="title" hasCustomPrompt="1"/>
          </p:nvPr>
        </p:nvSpPr>
        <p:spPr>
          <a:xfrm>
            <a:off x="1206500" y="7124700"/>
            <a:ext cx="21971000" cy="4648200"/>
          </a:xfrm>
          <a:prstGeom prst="rect">
            <a:avLst/>
          </a:prstGeom>
        </p:spPr>
        <p:txBody>
          <a:bodyPr anchor="b"/>
          <a:lstStyle>
            <a:lvl1pPr>
              <a:defRPr spc="-232" sz="11600"/>
            </a:lvl1pPr>
          </a:lstStyle>
          <a:p>
            <a:pPr/>
            <a:r>
              <a:t>Naam presentatie</a:t>
            </a:r>
          </a:p>
        </p:txBody>
      </p:sp>
      <p:sp>
        <p:nvSpPr>
          <p:cNvPr id="23" name="Auteur en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Auteur en datum</a:t>
            </a:r>
          </a:p>
        </p:txBody>
      </p:sp>
      <p:sp>
        <p:nvSpPr>
          <p:cNvPr id="24" name="Hoofdtekst - niveau één…"/>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Ondertitel presentatie</a:t>
            </a:r>
          </a:p>
          <a:p>
            <a:pPr lvl="1"/>
            <a:r>
              <a:t/>
            </a:r>
          </a:p>
          <a:p>
            <a:pPr lvl="2"/>
            <a:r>
              <a:t/>
            </a:r>
          </a:p>
          <a:p>
            <a:pPr lvl="3"/>
            <a:r>
              <a:t/>
            </a:r>
          </a:p>
          <a:p>
            <a:pPr lvl="4"/>
            <a:r>
              <a:t/>
            </a:r>
          </a:p>
        </p:txBody>
      </p:sp>
      <p:sp>
        <p:nvSpPr>
          <p:cNvPr id="2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foto alt">
    <p:spTree>
      <p:nvGrpSpPr>
        <p:cNvPr id="1" name=""/>
        <p:cNvGrpSpPr/>
        <p:nvPr/>
      </p:nvGrpSpPr>
      <p:grpSpPr>
        <a:xfrm>
          <a:off x="0" y="0"/>
          <a:ext cx="0" cy="0"/>
          <a:chOff x="0" y="0"/>
          <a:chExt cx="0" cy="0"/>
        </a:xfrm>
      </p:grpSpPr>
      <p:sp>
        <p:nvSpPr>
          <p:cNvPr id="32" name="Schaal met zalmkoekjes, salade en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Naam dia"/>
          <p:cNvSpPr txBox="1"/>
          <p:nvPr>
            <p:ph type="title" hasCustomPrompt="1"/>
          </p:nvPr>
        </p:nvSpPr>
        <p:spPr>
          <a:xfrm>
            <a:off x="1206500" y="1270000"/>
            <a:ext cx="9779000" cy="5882273"/>
          </a:xfrm>
          <a:prstGeom prst="rect">
            <a:avLst/>
          </a:prstGeom>
        </p:spPr>
        <p:txBody>
          <a:bodyPr anchor="b"/>
          <a:lstStyle/>
          <a:p>
            <a:pPr/>
            <a:r>
              <a:t>Naam dia</a:t>
            </a:r>
          </a:p>
        </p:txBody>
      </p:sp>
      <p:sp>
        <p:nvSpPr>
          <p:cNvPr id="34" name="Hoofdtekst - niveau één…"/>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Ondertitel dia</a:t>
            </a:r>
          </a:p>
          <a:p>
            <a:pPr lvl="1"/>
            <a:r>
              <a:t/>
            </a:r>
          </a:p>
          <a:p>
            <a:pPr lvl="2"/>
            <a:r>
              <a:t/>
            </a:r>
          </a:p>
          <a:p>
            <a:pPr lvl="3"/>
            <a:r>
              <a:t/>
            </a:r>
          </a:p>
          <a:p>
            <a:pPr lvl="4"/>
            <a:r>
              <a:t/>
            </a:r>
          </a:p>
        </p:txBody>
      </p:sp>
      <p:sp>
        <p:nvSpPr>
          <p:cNvPr id="35" name="Dia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psomming">
    <p:spTree>
      <p:nvGrpSpPr>
        <p:cNvPr id="1" name=""/>
        <p:cNvGrpSpPr/>
        <p:nvPr/>
      </p:nvGrpSpPr>
      <p:grpSpPr>
        <a:xfrm>
          <a:off x="0" y="0"/>
          <a:ext cx="0" cy="0"/>
          <a:chOff x="0" y="0"/>
          <a:chExt cx="0" cy="0"/>
        </a:xfrm>
      </p:grpSpPr>
      <p:sp>
        <p:nvSpPr>
          <p:cNvPr id="42" name="Naam dia"/>
          <p:cNvSpPr txBox="1"/>
          <p:nvPr>
            <p:ph type="title" hasCustomPrompt="1"/>
          </p:nvPr>
        </p:nvSpPr>
        <p:spPr>
          <a:prstGeom prst="rect">
            <a:avLst/>
          </a:prstGeom>
        </p:spPr>
        <p:txBody>
          <a:bodyPr/>
          <a:lstStyle/>
          <a:p>
            <a:pPr/>
            <a:r>
              <a:t>Naam dia</a:t>
            </a:r>
          </a:p>
        </p:txBody>
      </p:sp>
      <p:sp>
        <p:nvSpPr>
          <p:cNvPr id="43" name="Ondertitel di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Ondertitel dia</a:t>
            </a:r>
          </a:p>
        </p:txBody>
      </p:sp>
      <p:sp>
        <p:nvSpPr>
          <p:cNvPr id="44" name="Hoofdtekst - niveau één…"/>
          <p:cNvSpPr txBox="1"/>
          <p:nvPr>
            <p:ph type="body" idx="1" hasCustomPrompt="1"/>
          </p:nvPr>
        </p:nvSpPr>
        <p:spPr>
          <a:prstGeom prst="rect">
            <a:avLst/>
          </a:prstGeom>
        </p:spPr>
        <p:txBody>
          <a:bodyPr/>
          <a:lstStyle/>
          <a:p>
            <a:pPr/>
            <a:r>
              <a:t>Dia-opsommingstekst</a:t>
            </a:r>
          </a:p>
          <a:p>
            <a:pPr lvl="1"/>
            <a:r>
              <a:t/>
            </a:r>
          </a:p>
          <a:p>
            <a:pPr lvl="2"/>
            <a:r>
              <a:t/>
            </a:r>
          </a:p>
          <a:p>
            <a:pPr lvl="3"/>
            <a:r>
              <a:t/>
            </a:r>
          </a:p>
          <a:p>
            <a:pPr lvl="4"/>
            <a:r>
              <a:t/>
            </a:r>
          </a:p>
        </p:txBody>
      </p:sp>
      <p:sp>
        <p:nvSpPr>
          <p:cNvPr id="4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psomming">
    <p:spTree>
      <p:nvGrpSpPr>
        <p:cNvPr id="1" name=""/>
        <p:cNvGrpSpPr/>
        <p:nvPr/>
      </p:nvGrpSpPr>
      <p:grpSpPr>
        <a:xfrm>
          <a:off x="0" y="0"/>
          <a:ext cx="0" cy="0"/>
          <a:chOff x="0" y="0"/>
          <a:chExt cx="0" cy="0"/>
        </a:xfrm>
      </p:grpSpPr>
      <p:sp>
        <p:nvSpPr>
          <p:cNvPr id="52" name="Hoofdtekst - niveau één…"/>
          <p:cNvSpPr txBox="1"/>
          <p:nvPr>
            <p:ph type="body" idx="1" hasCustomPrompt="1"/>
          </p:nvPr>
        </p:nvSpPr>
        <p:spPr>
          <a:prstGeom prst="rect">
            <a:avLst/>
          </a:prstGeom>
        </p:spPr>
        <p:txBody>
          <a:bodyPr numCol="2" spcCol="1098550"/>
          <a:lstStyle/>
          <a:p>
            <a:pPr/>
            <a:r>
              <a:t>Dia-opsommingstekst</a:t>
            </a:r>
          </a:p>
          <a:p>
            <a:pPr lvl="1"/>
            <a:r>
              <a:t/>
            </a:r>
          </a:p>
          <a:p>
            <a:pPr lvl="2"/>
            <a:r>
              <a:t/>
            </a:r>
          </a:p>
          <a:p>
            <a:pPr lvl="3"/>
            <a:r>
              <a:t/>
            </a:r>
          </a:p>
          <a:p>
            <a:pPr lvl="4"/>
            <a:r>
              <a:t/>
            </a:r>
          </a:p>
        </p:txBody>
      </p:sp>
      <p:sp>
        <p:nvSpPr>
          <p:cNvPr id="5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psomm., foto">
    <p:spTree>
      <p:nvGrpSpPr>
        <p:cNvPr id="1" name=""/>
        <p:cNvGrpSpPr/>
        <p:nvPr/>
      </p:nvGrpSpPr>
      <p:grpSpPr>
        <a:xfrm>
          <a:off x="0" y="0"/>
          <a:ext cx="0" cy="0"/>
          <a:chOff x="0" y="0"/>
          <a:chExt cx="0" cy="0"/>
        </a:xfrm>
      </p:grpSpPr>
      <p:sp>
        <p:nvSpPr>
          <p:cNvPr id="60" name="Ondertitel dia"/>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Ondertitel dia</a:t>
            </a:r>
          </a:p>
        </p:txBody>
      </p:sp>
      <p:sp>
        <p:nvSpPr>
          <p:cNvPr id="61" name="Hoofdtekst - niveau één…"/>
          <p:cNvSpPr txBox="1"/>
          <p:nvPr>
            <p:ph type="body" sz="half" idx="1" hasCustomPrompt="1"/>
          </p:nvPr>
        </p:nvSpPr>
        <p:spPr>
          <a:xfrm>
            <a:off x="1206500" y="4248504"/>
            <a:ext cx="9779000" cy="8256630"/>
          </a:xfrm>
          <a:prstGeom prst="rect">
            <a:avLst/>
          </a:prstGeom>
        </p:spPr>
        <p:txBody>
          <a:bodyPr/>
          <a:lstStyle/>
          <a:p>
            <a:pPr/>
            <a:r>
              <a:t>Dia-opsommingstekst</a:t>
            </a:r>
          </a:p>
          <a:p>
            <a:pPr lvl="1"/>
            <a:r>
              <a:t/>
            </a:r>
          </a:p>
          <a:p>
            <a:pPr lvl="2"/>
            <a:r>
              <a:t/>
            </a:r>
          </a:p>
          <a:p>
            <a:pPr lvl="3"/>
            <a:r>
              <a:t/>
            </a:r>
          </a:p>
          <a:p>
            <a:pPr lvl="4"/>
            <a:r>
              <a:t/>
            </a:r>
          </a:p>
        </p:txBody>
      </p:sp>
      <p:sp>
        <p:nvSpPr>
          <p:cNvPr id="62" name="Schaal pappardellepasta met peterselieboter, geroosterde hazelnoten en geraspte parmezaanse kaas"/>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Naam dia"/>
          <p:cNvSpPr txBox="1"/>
          <p:nvPr>
            <p:ph type="title" hasCustomPrompt="1"/>
          </p:nvPr>
        </p:nvSpPr>
        <p:spPr>
          <a:xfrm>
            <a:off x="1206500" y="1079500"/>
            <a:ext cx="9779000" cy="1435100"/>
          </a:xfrm>
          <a:prstGeom prst="rect">
            <a:avLst/>
          </a:prstGeom>
        </p:spPr>
        <p:txBody>
          <a:bodyPr/>
          <a:lstStyle/>
          <a:p>
            <a:pPr/>
            <a:r>
              <a:t>Naam dia</a:t>
            </a:r>
          </a:p>
        </p:txBody>
      </p:sp>
      <p:sp>
        <p:nvSpPr>
          <p:cNvPr id="6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
    <p:spTree>
      <p:nvGrpSpPr>
        <p:cNvPr id="1" name=""/>
        <p:cNvGrpSpPr/>
        <p:nvPr/>
      </p:nvGrpSpPr>
      <p:grpSpPr>
        <a:xfrm>
          <a:off x="0" y="0"/>
          <a:ext cx="0" cy="0"/>
          <a:chOff x="0" y="0"/>
          <a:chExt cx="0" cy="0"/>
        </a:xfrm>
      </p:grpSpPr>
      <p:sp>
        <p:nvSpPr>
          <p:cNvPr id="71" name="Sectietitel"/>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Sectietitel</a:t>
            </a:r>
          </a:p>
        </p:txBody>
      </p:sp>
      <p:sp>
        <p:nvSpPr>
          <p:cNvPr id="72" name="Dia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79" name="Naam dia"/>
          <p:cNvSpPr txBox="1"/>
          <p:nvPr>
            <p:ph type="title" hasCustomPrompt="1"/>
          </p:nvPr>
        </p:nvSpPr>
        <p:spPr>
          <a:xfrm>
            <a:off x="1206500" y="1079500"/>
            <a:ext cx="21971000" cy="1434949"/>
          </a:xfrm>
          <a:prstGeom prst="rect">
            <a:avLst/>
          </a:prstGeom>
        </p:spPr>
        <p:txBody>
          <a:bodyPr/>
          <a:lstStyle/>
          <a:p>
            <a:pPr/>
            <a:r>
              <a:t>Naam dia</a:t>
            </a:r>
          </a:p>
        </p:txBody>
      </p:sp>
      <p:sp>
        <p:nvSpPr>
          <p:cNvPr id="80" name="Ondertitel di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Ondertitel dia</a:t>
            </a:r>
          </a:p>
        </p:txBody>
      </p:sp>
      <p:sp>
        <p:nvSpPr>
          <p:cNvPr id="8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Titel agenda"/>
          <p:cNvSpPr txBox="1"/>
          <p:nvPr>
            <p:ph type="title" hasCustomPrompt="1"/>
          </p:nvPr>
        </p:nvSpPr>
        <p:spPr>
          <a:xfrm>
            <a:off x="1206500" y="1079500"/>
            <a:ext cx="21971000" cy="1435100"/>
          </a:xfrm>
          <a:prstGeom prst="rect">
            <a:avLst/>
          </a:prstGeom>
        </p:spPr>
        <p:txBody>
          <a:bodyPr/>
          <a:lstStyle/>
          <a:p>
            <a:pPr/>
            <a:r>
              <a:t>Titel agenda</a:t>
            </a:r>
          </a:p>
        </p:txBody>
      </p:sp>
      <p:sp>
        <p:nvSpPr>
          <p:cNvPr id="89" name="Ondertitel agend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Ondertitel agenda</a:t>
            </a:r>
          </a:p>
        </p:txBody>
      </p:sp>
      <p:sp>
        <p:nvSpPr>
          <p:cNvPr id="90" name="Hoofdtekst - niveau één…"/>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Agendaonderwerpen</a:t>
            </a:r>
          </a:p>
          <a:p>
            <a:pPr lvl="1"/>
            <a:r>
              <a:t/>
            </a:r>
          </a:p>
          <a:p>
            <a:pPr lvl="2"/>
            <a:r>
              <a:t/>
            </a:r>
          </a:p>
          <a:p>
            <a:pPr lvl="3"/>
            <a:r>
              <a:t/>
            </a:r>
          </a:p>
          <a:p>
            <a:pPr lvl="4"/>
            <a:r>
              <a:t/>
            </a:r>
          </a:p>
        </p:txBody>
      </p:sp>
      <p:sp>
        <p:nvSpPr>
          <p:cNvPr id="9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aam dia"/>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Naam dia</a:t>
            </a:r>
          </a:p>
        </p:txBody>
      </p:sp>
      <p:sp>
        <p:nvSpPr>
          <p:cNvPr id="3" name="Hoofdtekst - niveau één…"/>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Dia-opsommingstekst</a:t>
            </a:r>
          </a:p>
          <a:p>
            <a:pPr lvl="1"/>
            <a:r>
              <a:t/>
            </a:r>
          </a:p>
          <a:p>
            <a:pPr lvl="2"/>
            <a:r>
              <a:t/>
            </a:r>
          </a:p>
          <a:p>
            <a:pPr lvl="3"/>
            <a:r>
              <a:t/>
            </a:r>
          </a:p>
          <a:p>
            <a:pPr lvl="4"/>
            <a:r>
              <a:t/>
            </a:r>
          </a:p>
        </p:txBody>
      </p:sp>
      <p:sp>
        <p:nvSpPr>
          <p:cNvPr id="4" name="Dia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video" Target="https://www.youtube.com/embed/WNHozNxhpZ0?feature=oembed" TargetMode="External"/><Relationship Id="rId5"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video" Target="https://www.youtube.com/embed/5wZrihfaVPI?feature=oembed" TargetMode="External"/><Relationship Id="rId5"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video" Target="https://www.youtube.com/embed/s0uYMFOUZD0?feature=oembed" TargetMode="External"/><Relationship Id="rId5"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video" Target="https://www.youtube.com/embed/s9Szj_0NZa0?feature=oembed" TargetMode="External"/><Relationship Id="rId5"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3.png"/><Relationship Id="rId4" Type="http://schemas.openxmlformats.org/officeDocument/2006/relationships/video" Target="https://www.youtube.com/embed/QhGz0QTeYK8?feature=oembed" TargetMode="External"/><Relationship Id="rId5"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3.png"/><Relationship Id="rId4" Type="http://schemas.openxmlformats.org/officeDocument/2006/relationships/video" Target="https://www.youtube.com/embed/PJqfSeg6Oyg?feature=oembed" TargetMode="External"/><Relationship Id="rId5" Type="http://schemas.openxmlformats.org/officeDocument/2006/relationships/image" Target="../media/image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png"/><Relationship Id="rId4" Type="http://schemas.openxmlformats.org/officeDocument/2006/relationships/video" Target="https://www.youtube.com/embed/LKSmjyhgYSQ?feature=oembed" TargetMode="External"/><Relationship Id="rId5"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png"/><Relationship Id="rId4" Type="http://schemas.openxmlformats.org/officeDocument/2006/relationships/video" Target="https://www.youtube.com/embed/KWBJ36B0TTk?feature=oembed" TargetMode="External"/><Relationship Id="rId5"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png"/><Relationship Id="rId4" Type="http://schemas.openxmlformats.org/officeDocument/2006/relationships/video" Target="https://www.youtube.com/embed/-uBJyBtdoU0?feature=oembed" TargetMode="External"/><Relationship Id="rId5"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png"/><Relationship Id="rId4" Type="http://schemas.openxmlformats.org/officeDocument/2006/relationships/video" Target="https://www.youtube.com/embed/erlwx4a71zc?feature=oembed" TargetMode="External"/><Relationship Id="rId5" Type="http://schemas.openxmlformats.org/officeDocument/2006/relationships/image" Target="../media/image1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video" Target="https://www.youtube.com/embed/3kUvqVeKXqY?feature=oembed" TargetMode="External"/><Relationship Id="rId5"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video" Target="https://www.youtube.com/embed/noNOYt5j5Z8?feature=oembed" TargetMode="External"/><Relationship Id="rId5"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default_logo_union.png" descr="default_logo_union.png"/>
          <p:cNvPicPr>
            <a:picLocks noChangeAspect="1"/>
          </p:cNvPicPr>
          <p:nvPr>
            <p:ph type="pic" idx="21"/>
          </p:nvPr>
        </p:nvPicPr>
        <p:blipFill>
          <a:blip r:embed="rId2">
            <a:alphaModFix amt="34672"/>
            <a:extLst/>
          </a:blip>
          <a:srcRect l="0" t="0" r="0" b="0"/>
          <a:stretch>
            <a:fillRect/>
          </a:stretch>
        </p:blipFill>
        <p:spPr>
          <a:xfrm>
            <a:off x="5425982" y="91982"/>
            <a:ext cx="13532035" cy="13532036"/>
          </a:xfrm>
          <a:prstGeom prst="rect">
            <a:avLst/>
          </a:prstGeom>
        </p:spPr>
      </p:pic>
      <p:sp>
        <p:nvSpPr>
          <p:cNvPr id="172" name="Spelregelavond Zaalhockey"/>
          <p:cNvSpPr txBox="1"/>
          <p:nvPr>
            <p:ph type="title"/>
          </p:nvPr>
        </p:nvSpPr>
        <p:spPr>
          <a:prstGeom prst="rect">
            <a:avLst/>
          </a:prstGeom>
        </p:spPr>
        <p:txBody>
          <a:bodyPr/>
          <a:lstStyle/>
          <a:p>
            <a:pPr/>
            <a:r>
              <a:t>Spelregelavond Zaalhockey</a:t>
            </a:r>
          </a:p>
        </p:txBody>
      </p:sp>
      <p:sp>
        <p:nvSpPr>
          <p:cNvPr id="173" name="Jasper Stokkermans…"/>
          <p:cNvSpPr txBox="1"/>
          <p:nvPr>
            <p:ph type="body" idx="22"/>
          </p:nvPr>
        </p:nvSpPr>
        <p:spPr>
          <a:xfrm>
            <a:off x="1207690" y="350495"/>
            <a:ext cx="21968621" cy="1396943"/>
          </a:xfrm>
          <a:prstGeom prst="rect">
            <a:avLst/>
          </a:prstGeom>
          <a:extLst>
            <a:ext uri="{C572A759-6A51-4108-AA02-DFA0A04FC94B}">
              <ma14:wrappingTextBoxFlag xmlns:ma14="http://schemas.microsoft.com/office/mac/drawingml/2011/main" val="1"/>
            </a:ext>
          </a:extLst>
        </p:spPr>
        <p:txBody>
          <a:bodyPr/>
          <a:lstStyle/>
          <a:p>
            <a:pPr defTabSz="569594">
              <a:defRPr sz="4347"/>
            </a:pPr>
            <a:r>
              <a:t>Jasper Stokkermans</a:t>
            </a:r>
          </a:p>
          <a:p>
            <a:pPr defTabSz="569594">
              <a:defRPr sz="4347"/>
            </a:pPr>
            <a:r>
              <a:t>7 december 2022</a:t>
            </a:r>
          </a:p>
        </p:txBody>
      </p:sp>
      <p:sp>
        <p:nvSpPr>
          <p:cNvPr id="174" name="RKHV Union"/>
          <p:cNvSpPr txBox="1"/>
          <p:nvPr>
            <p:ph type="body" sz="quarter" idx="1"/>
          </p:nvPr>
        </p:nvSpPr>
        <p:spPr>
          <a:prstGeom prst="rect">
            <a:avLst/>
          </a:prstGeom>
        </p:spPr>
        <p:txBody>
          <a:bodyPr/>
          <a:lstStyle/>
          <a:p>
            <a:pPr/>
            <a:r>
              <a:t>RKHV Union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12" name="Liggend in de zaal, hoe zit dat nou?"/>
          <p:cNvSpPr txBox="1"/>
          <p:nvPr>
            <p:ph type="title"/>
          </p:nvPr>
        </p:nvSpPr>
        <p:spPr>
          <a:xfrm>
            <a:off x="1206500" y="1079500"/>
            <a:ext cx="17553307" cy="1433163"/>
          </a:xfrm>
          <a:prstGeom prst="rect">
            <a:avLst/>
          </a:prstGeom>
        </p:spPr>
        <p:txBody>
          <a:bodyPr/>
          <a:lstStyle/>
          <a:p>
            <a:pPr/>
            <a:r>
              <a:t>Liggend in de zaal, hoe zit dat nou?</a:t>
            </a:r>
          </a:p>
        </p:txBody>
      </p:sp>
      <p:sp>
        <p:nvSpPr>
          <p:cNvPr id="213" name="Liggend spelen oftewel 3 of meer steunpunten hebben is niet toegestaan in de zaal. Voorbeelden van een extra steunpunt zijn: een knie op de grond, hand op de grond (niet zijnde de stickhand).…"/>
          <p:cNvSpPr txBox="1"/>
          <p:nvPr>
            <p:ph type="body" idx="1"/>
          </p:nvPr>
        </p:nvSpPr>
        <p:spPr>
          <a:xfrm>
            <a:off x="1206500" y="4248504"/>
            <a:ext cx="17553307" cy="8256012"/>
          </a:xfrm>
          <a:prstGeom prst="rect">
            <a:avLst/>
          </a:prstGeom>
        </p:spPr>
        <p:txBody>
          <a:bodyPr/>
          <a:lstStyle/>
          <a:p>
            <a:pPr/>
            <a:r>
              <a:t>Liggend spelen oftewel 3 of meer steunpunten hebben is niet toegestaan in de zaal. Voorbeelden van een extra steunpunt zijn: een knie op de grond, hand op de grond (niet zijnde de stickhand).</a:t>
            </a:r>
          </a:p>
          <a:p>
            <a:pPr/>
            <a:r>
              <a:t>Opzettelijk op de eigen helft? Corner!</a:t>
            </a:r>
          </a:p>
        </p:txBody>
      </p:sp>
      <p:pic>
        <p:nvPicPr>
          <p:cNvPr id="214"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15" name="Spelsituaties - Drie steunpunten" descr="Spelsituaties - Drie steunpunten"/>
          <p:cNvPicPr>
            <a:picLocks noChangeAspect="0"/>
          </p:cNvPicPr>
          <p:nvPr>
            <a:videoFile xmlns:mc="http://schemas.openxmlformats.org/markup-compatibility/2006" xmlns:aiw="http://developer.apple.com/namespaces/iwork" r:link="rId4" mc:Ignorable="aiw" aiw:title="Spelsituaties - Drie steunpunten" aiw:author="KNHB"/>
          </p:nvPr>
        </p:nvPicPr>
        <p:blipFill>
          <a:blip r:embed="rId5">
            <a:extLst/>
          </a:blip>
          <a:stretch>
            <a:fillRect/>
          </a:stretch>
        </p:blipFill>
        <p:spPr>
          <a:xfrm>
            <a:off x="12165209" y="6576341"/>
            <a:ext cx="11649423" cy="65528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15"/>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15"/>
                </p:tgtEl>
              </p:cMediaNode>
            </p:video>
            <p:seq concurrent="1" prevAc="none" nextAc="seek">
              <p:cTn id="8" evtFilter="cancelBubble" nodeType="interactiveSeq" restart="whenNotActive" fill="hold">
                <p:stCondLst>
                  <p:cond delay="0" evt="onClick">
                    <p:tgtEl>
                      <p:spTgt spid="215"/>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15"/>
                                        </p:tgtEl>
                                      </p:cBhvr>
                                    </p:cmd>
                                  </p:childTnLst>
                                </p:cTn>
                              </p:par>
                            </p:childTnLst>
                          </p:cTn>
                        </p:par>
                      </p:childTnLst>
                    </p:cTn>
                  </p:par>
                </p:childTnLst>
              </p:cTn>
              <p:nextCondLst>
                <p:cond delay="0" evt="onClick">
                  <p:tgtEl>
                    <p:spTgt spid="2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17" name="Hoge bal - mag niet, tenzij…"/>
          <p:cNvSpPr txBox="1"/>
          <p:nvPr>
            <p:ph type="title"/>
          </p:nvPr>
        </p:nvSpPr>
        <p:spPr>
          <a:xfrm>
            <a:off x="1206500" y="1079500"/>
            <a:ext cx="17553307" cy="1433163"/>
          </a:xfrm>
          <a:prstGeom prst="rect">
            <a:avLst/>
          </a:prstGeom>
        </p:spPr>
        <p:txBody>
          <a:bodyPr/>
          <a:lstStyle/>
          <a:p>
            <a:pPr/>
            <a:r>
              <a:t>Hoge bal - mag niet, tenzij…</a:t>
            </a:r>
          </a:p>
        </p:txBody>
      </p:sp>
      <p:sp>
        <p:nvSpPr>
          <p:cNvPr id="218" name="Een aanname mag in de regel niet omhoog…"/>
          <p:cNvSpPr txBox="1"/>
          <p:nvPr>
            <p:ph type="body" idx="1"/>
          </p:nvPr>
        </p:nvSpPr>
        <p:spPr>
          <a:xfrm>
            <a:off x="1206500" y="4248504"/>
            <a:ext cx="19355652" cy="8256012"/>
          </a:xfrm>
          <a:prstGeom prst="rect">
            <a:avLst/>
          </a:prstGeom>
        </p:spPr>
        <p:txBody>
          <a:bodyPr/>
          <a:lstStyle/>
          <a:p>
            <a:pPr/>
            <a:r>
              <a:t>Een aanname mag in de regel niet omhoog</a:t>
            </a:r>
          </a:p>
          <a:p>
            <a:pPr/>
            <a:r>
              <a:t>10 cm wordt gedoogd, tenzij de tegenstander hier </a:t>
            </a:r>
            <a:r>
              <a:rPr b="1"/>
              <a:t>hinder</a:t>
            </a:r>
            <a:r>
              <a:t> van ondervindt - nuance; wat doe je als niemand hinder heeft? De basis voor een overtreding is dat de tegenstander hinder heeft</a:t>
            </a:r>
          </a:p>
          <a:p>
            <a:pPr/>
            <a:r>
              <a:t>Een schot op doel mag, mits niet gevaarlijk, wel omhoog</a:t>
            </a:r>
          </a:p>
          <a:p>
            <a:pPr/>
            <a:r>
              <a:t>Komt een bal, ongevaarlijk, hoog terug van de keeper: laten uit stuiteren, </a:t>
            </a:r>
            <a:r>
              <a:rPr b="1"/>
              <a:t>niet</a:t>
            </a:r>
            <a:r>
              <a:t> uit de lucht pakken</a:t>
            </a:r>
          </a:p>
        </p:txBody>
      </p:sp>
      <p:pic>
        <p:nvPicPr>
          <p:cNvPr id="219"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21" name="Hoge bal - mag niet, tenzij…"/>
          <p:cNvSpPr txBox="1"/>
          <p:nvPr>
            <p:ph type="title"/>
          </p:nvPr>
        </p:nvSpPr>
        <p:spPr>
          <a:xfrm>
            <a:off x="1206500" y="1079500"/>
            <a:ext cx="17553307" cy="1433163"/>
          </a:xfrm>
          <a:prstGeom prst="rect">
            <a:avLst/>
          </a:prstGeom>
        </p:spPr>
        <p:txBody>
          <a:bodyPr/>
          <a:lstStyle/>
          <a:p>
            <a:pPr/>
            <a:r>
              <a:t>Hoge bal - mag niet, tenzij…</a:t>
            </a:r>
          </a:p>
        </p:txBody>
      </p:sp>
      <p:sp>
        <p:nvSpPr>
          <p:cNvPr id="222" name="Dia-opsommingstekst"/>
          <p:cNvSpPr txBox="1"/>
          <p:nvPr>
            <p:ph type="body" idx="1"/>
          </p:nvPr>
        </p:nvSpPr>
        <p:spPr>
          <a:xfrm>
            <a:off x="1206500" y="4248504"/>
            <a:ext cx="19355652" cy="8256012"/>
          </a:xfrm>
          <a:prstGeom prst="rect">
            <a:avLst/>
          </a:prstGeom>
        </p:spPr>
        <p:txBody>
          <a:bodyPr/>
          <a:lstStyle/>
          <a:p>
            <a:pPr/>
          </a:p>
        </p:txBody>
      </p:sp>
      <p:pic>
        <p:nvPicPr>
          <p:cNvPr id="223"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24" name="Spelsituaties - Wat is te hoog" descr="Spelsituaties - Wat is te hoog"/>
          <p:cNvPicPr>
            <a:picLocks noChangeAspect="0"/>
          </p:cNvPicPr>
          <p:nvPr>
            <a:videoFile xmlns:mc="http://schemas.openxmlformats.org/markup-compatibility/2006" xmlns:aiw="http://developer.apple.com/namespaces/iwork" r:link="rId4" mc:Ignorable="aiw" aiw:title="Spelsituaties - Wat is te hoog" aiw:author="KNHB"/>
          </p:nvPr>
        </p:nvPicPr>
        <p:blipFill>
          <a:blip r:embed="rId5">
            <a:extLst/>
          </a:blip>
          <a:stretch>
            <a:fillRect/>
          </a:stretch>
        </p:blipFill>
        <p:spPr>
          <a:xfrm>
            <a:off x="4064000" y="2902116"/>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2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24"/>
                </p:tgtEl>
              </p:cMediaNode>
            </p:video>
            <p:seq concurrent="1" prevAc="none" nextAc="seek">
              <p:cTn id="8" evtFilter="cancelBubble" nodeType="interactiveSeq" restart="whenNotActive" fill="hold">
                <p:stCondLst>
                  <p:cond delay="0" evt="onClick">
                    <p:tgtEl>
                      <p:spTgt spid="224"/>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24"/>
                                        </p:tgtEl>
                                      </p:cBhvr>
                                    </p:cmd>
                                  </p:childTnLst>
                                </p:cTn>
                              </p:par>
                            </p:childTnLst>
                          </p:cTn>
                        </p:par>
                      </p:childTnLst>
                    </p:cTn>
                  </p:par>
                </p:childTnLst>
              </p:cTn>
              <p:nextCondLst>
                <p:cond delay="0" evt="onClick">
                  <p:tgtEl>
                    <p:spTgt spid="2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26" name="Strafopbouw van scheidsrechters"/>
          <p:cNvSpPr txBox="1"/>
          <p:nvPr>
            <p:ph type="title"/>
          </p:nvPr>
        </p:nvSpPr>
        <p:spPr>
          <a:xfrm>
            <a:off x="1206500" y="1079500"/>
            <a:ext cx="17553307" cy="1433163"/>
          </a:xfrm>
          <a:prstGeom prst="rect">
            <a:avLst/>
          </a:prstGeom>
        </p:spPr>
        <p:txBody>
          <a:bodyPr/>
          <a:lstStyle/>
          <a:p>
            <a:pPr/>
            <a:r>
              <a:t>Strafopbouw van scheidsrechters</a:t>
            </a:r>
          </a:p>
        </p:txBody>
      </p:sp>
      <p:sp>
        <p:nvSpPr>
          <p:cNvPr id="227" name="Wijziging dit seizoen: gele kaart is 2 of 4(!!) minuten ipv 5 minuten…"/>
          <p:cNvSpPr txBox="1"/>
          <p:nvPr>
            <p:ph type="body" idx="1"/>
          </p:nvPr>
        </p:nvSpPr>
        <p:spPr>
          <a:xfrm>
            <a:off x="1206500" y="4248504"/>
            <a:ext cx="17553307" cy="8256012"/>
          </a:xfrm>
          <a:prstGeom prst="rect">
            <a:avLst/>
          </a:prstGeom>
        </p:spPr>
        <p:txBody>
          <a:bodyPr/>
          <a:lstStyle/>
          <a:p>
            <a:pPr/>
            <a:r>
              <a:t>Wijziging dit seizoen: gele kaart is 2 of 4(!!) minuten ipv 5 minuten</a:t>
            </a:r>
          </a:p>
          <a:p>
            <a:pPr/>
          </a:p>
          <a:p>
            <a:pPr/>
            <a:r>
              <a:t>Groene kaart: 1 minuut tijdstraf</a:t>
            </a:r>
          </a:p>
          <a:p>
            <a:pPr/>
            <a:r>
              <a:t>Gele kaart: 2 (niet-fysieke overtreding) of 4 (fysieke overtreding) minuten </a:t>
            </a:r>
          </a:p>
          <a:p>
            <a:pPr/>
            <a:r>
              <a:t>Rode kaart: rest van de wedstrijd</a:t>
            </a:r>
          </a:p>
        </p:txBody>
      </p:sp>
      <p:pic>
        <p:nvPicPr>
          <p:cNvPr id="228"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30" name="Strafopbouw van scheidsrechters"/>
          <p:cNvSpPr txBox="1"/>
          <p:nvPr>
            <p:ph type="title"/>
          </p:nvPr>
        </p:nvSpPr>
        <p:spPr>
          <a:xfrm>
            <a:off x="1206500" y="1079500"/>
            <a:ext cx="17553307" cy="1433163"/>
          </a:xfrm>
          <a:prstGeom prst="rect">
            <a:avLst/>
          </a:prstGeom>
        </p:spPr>
        <p:txBody>
          <a:bodyPr/>
          <a:lstStyle/>
          <a:p>
            <a:pPr/>
            <a:r>
              <a:t>Strafopbouw van scheidsrechters</a:t>
            </a:r>
          </a:p>
        </p:txBody>
      </p:sp>
      <p:sp>
        <p:nvSpPr>
          <p:cNvPr id="231" name="Als de tijdstraf voorbij is, pas je het ‘tijd is tijd’ principe toe. Bij een strafcorner situatie mag de speler terug het veld in komen (en aansluiten bij de strafcorner) zolang de overige spelers duidelijk nog niet klaar staan om de strafcorner te nemen"/>
          <p:cNvSpPr txBox="1"/>
          <p:nvPr>
            <p:ph type="body" idx="1"/>
          </p:nvPr>
        </p:nvSpPr>
        <p:spPr>
          <a:xfrm>
            <a:off x="1206500" y="4248504"/>
            <a:ext cx="17553307" cy="8256012"/>
          </a:xfrm>
          <a:prstGeom prst="rect">
            <a:avLst/>
          </a:prstGeom>
        </p:spPr>
        <p:txBody>
          <a:bodyPr/>
          <a:lstStyle/>
          <a:p>
            <a:pPr/>
            <a:r>
              <a:t>Als de tijdstraf voorbij is, pas je het ‘tijd is tijd’ principe toe. Bij een strafcorner situatie mag de speler terug het veld in komen (en aansluiten bij de strafcorner) zolang de overige spelers duidelijk nog niet klaar staan om de strafcorner te nemen. Let wel, in dit geval mag alleen de speler terugkomen die de kaart heeft gekregen en geen andere speler, aangezien er bij de strafcorner niet gewisseld mag worden.</a:t>
            </a:r>
          </a:p>
          <a:p>
            <a:pPr/>
            <a:r>
              <a:t>Staan de spelers al wel klaar dan mag de speler alleen terug het veld in komen om op de andere speelhelft binnen 9,10 meter vanaf de achterlijn plaats te nemen. In beide gevallen kan de ondersteunende scheidsrechter hierbij helpen.</a:t>
            </a:r>
          </a:p>
        </p:txBody>
      </p:sp>
      <p:pic>
        <p:nvPicPr>
          <p:cNvPr id="232"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34" name="Vrije bal en uitnemen"/>
          <p:cNvSpPr txBox="1"/>
          <p:nvPr>
            <p:ph type="title"/>
          </p:nvPr>
        </p:nvSpPr>
        <p:spPr>
          <a:xfrm>
            <a:off x="1206500" y="1079500"/>
            <a:ext cx="17553307" cy="1433163"/>
          </a:xfrm>
          <a:prstGeom prst="rect">
            <a:avLst/>
          </a:prstGeom>
        </p:spPr>
        <p:txBody>
          <a:bodyPr/>
          <a:lstStyle/>
          <a:p>
            <a:pPr/>
            <a:r>
              <a:t>Vrije bal en uitnemen</a:t>
            </a:r>
          </a:p>
        </p:txBody>
      </p:sp>
      <p:sp>
        <p:nvSpPr>
          <p:cNvPr id="235" name="Overtreding van de tegenstander - bal op plek van overtreding…"/>
          <p:cNvSpPr txBox="1"/>
          <p:nvPr>
            <p:ph type="body" idx="1"/>
          </p:nvPr>
        </p:nvSpPr>
        <p:spPr>
          <a:prstGeom prst="rect">
            <a:avLst/>
          </a:prstGeom>
        </p:spPr>
        <p:txBody>
          <a:bodyPr/>
          <a:lstStyle/>
          <a:p>
            <a:pPr/>
            <a:r>
              <a:t>Overtreding van de tegenstander - bal op plek van overtreding</a:t>
            </a:r>
          </a:p>
          <a:p>
            <a:pPr/>
            <a:r>
              <a:t>Bal over de balk (“uit”) - maximaal 1 meter van de balk</a:t>
            </a:r>
          </a:p>
          <a:p>
            <a:pPr/>
            <a:r>
              <a:t>Bal over de achterlijn - mag overal </a:t>
            </a:r>
            <a:r>
              <a:rPr b="1"/>
              <a:t>in</a:t>
            </a:r>
            <a:r>
              <a:t> de cirkel genomen worden, of in de loodlijn vanaf de achterlijn tot hoogte van kopcirkel</a:t>
            </a:r>
          </a:p>
          <a:p>
            <a:pPr/>
            <a:r>
              <a:t>Self pass mag - tenzij de speler die de bal neemt een cornermasker op heeft</a:t>
            </a:r>
          </a:p>
          <a:p>
            <a:pPr/>
            <a:r>
              <a:t>Intentie om de bal stil te leggen voor het nemen van een self pass</a:t>
            </a:r>
          </a:p>
        </p:txBody>
      </p:sp>
      <p:pic>
        <p:nvPicPr>
          <p:cNvPr id="236"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38" name="Vrije bal en uitnemen"/>
          <p:cNvSpPr txBox="1"/>
          <p:nvPr>
            <p:ph type="title"/>
          </p:nvPr>
        </p:nvSpPr>
        <p:spPr>
          <a:xfrm>
            <a:off x="1206500" y="1079500"/>
            <a:ext cx="17553307" cy="1433163"/>
          </a:xfrm>
          <a:prstGeom prst="rect">
            <a:avLst/>
          </a:prstGeom>
        </p:spPr>
        <p:txBody>
          <a:bodyPr/>
          <a:lstStyle/>
          <a:p>
            <a:pPr/>
            <a:r>
              <a:t>Vrije bal en uitnemen</a:t>
            </a:r>
          </a:p>
        </p:txBody>
      </p:sp>
      <p:sp>
        <p:nvSpPr>
          <p:cNvPr id="239" name="Dia-opsommingstekst"/>
          <p:cNvSpPr txBox="1"/>
          <p:nvPr>
            <p:ph type="body" idx="1"/>
          </p:nvPr>
        </p:nvSpPr>
        <p:spPr>
          <a:prstGeom prst="rect">
            <a:avLst/>
          </a:prstGeom>
        </p:spPr>
        <p:txBody>
          <a:bodyPr/>
          <a:lstStyle/>
          <a:p>
            <a:pPr/>
          </a:p>
        </p:txBody>
      </p:sp>
      <p:pic>
        <p:nvPicPr>
          <p:cNvPr id="240"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41" name="Strafcorner - Spelhervatting met masker" descr="Strafcorner - Spelhervatting met masker"/>
          <p:cNvPicPr>
            <a:picLocks noChangeAspect="0"/>
          </p:cNvPicPr>
          <p:nvPr>
            <a:videoFile xmlns:mc="http://schemas.openxmlformats.org/markup-compatibility/2006" xmlns:aiw="http://developer.apple.com/namespaces/iwork" r:link="rId4" mc:Ignorable="aiw" aiw:title="Strafcorner - Spelhervatting met masker" aiw:author="KNHB"/>
          </p:nvPr>
        </p:nvPicPr>
        <p:blipFill>
          <a:blip r:embed="rId5">
            <a:extLst/>
          </a:blip>
          <a:stretch>
            <a:fillRect/>
          </a:stretch>
        </p:blipFill>
        <p:spPr>
          <a:xfrm>
            <a:off x="3684851" y="3494536"/>
            <a:ext cx="16256001"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4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41"/>
                </p:tgtEl>
              </p:cMediaNode>
            </p:video>
            <p:seq concurrent="1" prevAc="none" nextAc="seek">
              <p:cTn id="8" evtFilter="cancelBubble" nodeType="interactiveSeq" restart="whenNotActive" fill="hold">
                <p:stCondLst>
                  <p:cond delay="0" evt="onClick">
                    <p:tgtEl>
                      <p:spTgt spid="24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41"/>
                                        </p:tgtEl>
                                      </p:cBhvr>
                                    </p:cmd>
                                  </p:childTnLst>
                                </p:cTn>
                              </p:par>
                            </p:childTnLst>
                          </p:cTn>
                        </p:par>
                      </p:childTnLst>
                    </p:cTn>
                  </p:par>
                </p:childTnLst>
              </p:cTn>
              <p:nextCondLst>
                <p:cond delay="0" evt="onClick">
                  <p:tgtEl>
                    <p:spTgt spid="24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43" name="Wissel! Hoe moet dat en waar let je op?"/>
          <p:cNvSpPr txBox="1"/>
          <p:nvPr>
            <p:ph type="title"/>
          </p:nvPr>
        </p:nvSpPr>
        <p:spPr>
          <a:xfrm>
            <a:off x="1206500" y="1079500"/>
            <a:ext cx="17553307" cy="1433163"/>
          </a:xfrm>
          <a:prstGeom prst="rect">
            <a:avLst/>
          </a:prstGeom>
        </p:spPr>
        <p:txBody>
          <a:bodyPr/>
          <a:lstStyle>
            <a:lvl1pPr defTabSz="2170121">
              <a:defRPr spc="-151" sz="7565"/>
            </a:lvl1pPr>
          </a:lstStyle>
          <a:p>
            <a:pPr/>
            <a:r>
              <a:t>Wissel! Hoe moet dat en waar let je op?</a:t>
            </a:r>
          </a:p>
        </p:txBody>
      </p:sp>
      <p:sp>
        <p:nvSpPr>
          <p:cNvPr id="244" name="Binnen 3 meter aan beide kanten van de middellijn…"/>
          <p:cNvSpPr txBox="1"/>
          <p:nvPr>
            <p:ph type="body" idx="1"/>
          </p:nvPr>
        </p:nvSpPr>
        <p:spPr>
          <a:prstGeom prst="rect">
            <a:avLst/>
          </a:prstGeom>
        </p:spPr>
        <p:txBody>
          <a:bodyPr/>
          <a:lstStyle/>
          <a:p>
            <a:pPr/>
            <a:r>
              <a:t>Binnen 3 meter aan beide kanten van de middellijn</a:t>
            </a:r>
          </a:p>
          <a:p>
            <a:pPr/>
            <a:r>
              <a:t>Heeft de verkeerde wissel </a:t>
            </a:r>
            <a:r>
              <a:rPr b="1"/>
              <a:t>invloed</a:t>
            </a:r>
            <a:r>
              <a:t> op het spel? </a:t>
            </a:r>
          </a:p>
          <a:p>
            <a:pPr lvl="1"/>
            <a:r>
              <a:t>Nee? Waarschuwing of groene kaart voor de aanvoerder (als het vaak gebeurt)</a:t>
            </a:r>
          </a:p>
          <a:p>
            <a:pPr lvl="1"/>
            <a:r>
              <a:t>Ja? Direct gele kaart voor de aanvoerder en strafcorner tegen</a:t>
            </a:r>
          </a:p>
          <a:p>
            <a:pPr/>
            <a:r>
              <a:t>Als het spel dood is, heeft (verkeerd) wisselen over het algemeen geen invloed</a:t>
            </a:r>
          </a:p>
        </p:txBody>
      </p:sp>
      <p:pic>
        <p:nvPicPr>
          <p:cNvPr id="245"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47" name="Keeper erin, keeper eruit?!"/>
          <p:cNvSpPr txBox="1"/>
          <p:nvPr>
            <p:ph type="title"/>
          </p:nvPr>
        </p:nvSpPr>
        <p:spPr>
          <a:xfrm>
            <a:off x="1206500" y="1079500"/>
            <a:ext cx="17553307" cy="1433163"/>
          </a:xfrm>
          <a:prstGeom prst="rect">
            <a:avLst/>
          </a:prstGeom>
        </p:spPr>
        <p:txBody>
          <a:bodyPr/>
          <a:lstStyle/>
          <a:p>
            <a:pPr/>
            <a:r>
              <a:t>Keeper erin, keeper eruit?!</a:t>
            </a:r>
          </a:p>
        </p:txBody>
      </p:sp>
      <p:sp>
        <p:nvSpPr>
          <p:cNvPr id="248" name="Een team mag maximaal 2x per wedstrijd zijn volledig uitgeruste doelverdediger (‘keeper’) van het speelveld wisselen voor een zaalspeler. Het uit het speelveld gaan van de keeper telt als wisselmoment. Het is dus ook een wisselmoment wanneer er een aange"/>
          <p:cNvSpPr txBox="1"/>
          <p:nvPr>
            <p:ph type="body" idx="1"/>
          </p:nvPr>
        </p:nvSpPr>
        <p:spPr>
          <a:xfrm>
            <a:off x="1206500" y="4248504"/>
            <a:ext cx="17553307" cy="8256012"/>
          </a:xfrm>
          <a:prstGeom prst="rect">
            <a:avLst/>
          </a:prstGeom>
        </p:spPr>
        <p:txBody>
          <a:bodyPr/>
          <a:lstStyle/>
          <a:p>
            <a:pPr marL="445008" indent="-445008" defTabSz="1779987">
              <a:spcBef>
                <a:spcPts val="3200"/>
              </a:spcBef>
              <a:defRPr sz="3504"/>
            </a:pPr>
            <a:r>
              <a:t>Een team mag maximaal 2x per wedstrijd zijn volledig uitgeruste doelverdediger (‘keeper’) van het speelveld wisselen voor een zaalspeler. Het uit het speelveld gaan van de keeper telt als wisselmoment. Het is dus ook een wisselmoment wanneer er een aangeklede keeper het speelveld in komt om de strafbal te verdedigen en na de strafbal het speelveld weer verlaat, ondanks het feit dat de tijd hier stil staat. Een keeper wisselen voor een andere keeper telt niet als wisselmoment. </a:t>
            </a:r>
          </a:p>
          <a:p>
            <a:pPr marL="445008" indent="-445008" defTabSz="1779987">
              <a:spcBef>
                <a:spcPts val="3200"/>
              </a:spcBef>
              <a:defRPr sz="3504"/>
            </a:pPr>
            <a:r>
              <a:t>Kortom; een aangeklede keeper mag 3x het veld </a:t>
            </a:r>
            <a:r>
              <a:rPr b="1"/>
              <a:t>verlaten</a:t>
            </a:r>
            <a:r>
              <a:t> en gewisseld worden voor een veldspeler</a:t>
            </a:r>
          </a:p>
          <a:p>
            <a:pPr marL="445008" indent="-445008" defTabSz="1779987">
              <a:spcBef>
                <a:spcPts val="3200"/>
              </a:spcBef>
              <a:defRPr sz="3504"/>
            </a:pPr>
            <a:r>
              <a:t>Heeft een team zijn aantal wisselmomenten al gebruikt en raakt een in het speelveld staande keeper geblesseerd of wordt deze uit de wedstrijd gestuurd dan is de oplossing deze te vervangen door een andere keeper. Zit deze niet op de bank dan wordt eerst een zaalspeler ingebracht, terwijl buiten het speelveld een vervangende keeper wordt ‘aangekleed’. Zodra deze klaar is, wordt de zaalspeler van het speelveld gehaald en komt de keeper permanent in de wedstrijd. Let op dat het team met een speler minder speelt als het gaat om een persoonlijke straf.</a:t>
            </a:r>
          </a:p>
        </p:txBody>
      </p:sp>
      <p:pic>
        <p:nvPicPr>
          <p:cNvPr id="249"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51" name="Verder over die keeper…"/>
          <p:cNvSpPr txBox="1"/>
          <p:nvPr>
            <p:ph type="title"/>
          </p:nvPr>
        </p:nvSpPr>
        <p:spPr>
          <a:xfrm>
            <a:off x="1206500" y="1079500"/>
            <a:ext cx="17553307" cy="1433163"/>
          </a:xfrm>
          <a:prstGeom prst="rect">
            <a:avLst/>
          </a:prstGeom>
        </p:spPr>
        <p:txBody>
          <a:bodyPr/>
          <a:lstStyle/>
          <a:p>
            <a:pPr/>
            <a:r>
              <a:t>Verder over die keeper…</a:t>
            </a:r>
          </a:p>
        </p:txBody>
      </p:sp>
      <p:sp>
        <p:nvSpPr>
          <p:cNvPr id="252" name="Bal richting de doelverdediger:…"/>
          <p:cNvSpPr txBox="1"/>
          <p:nvPr>
            <p:ph type="body" idx="1"/>
          </p:nvPr>
        </p:nvSpPr>
        <p:spPr>
          <a:prstGeom prst="rect">
            <a:avLst/>
          </a:prstGeom>
        </p:spPr>
        <p:txBody>
          <a:bodyPr/>
          <a:lstStyle/>
          <a:p>
            <a:pPr/>
            <a:r>
              <a:t>Bal richting de doelverdediger: </a:t>
            </a:r>
          </a:p>
          <a:p>
            <a:pPr lvl="1"/>
            <a:r>
              <a:t>Bal gaat laag naar de doelverdediger, bal gaat laag weg van de doelverdediger→ doorspelen</a:t>
            </a:r>
          </a:p>
          <a:p>
            <a:pPr lvl="1"/>
            <a:r>
              <a:t>Bal gaat laag naar de doelverdediger, bal gaat hoog weg van de doelverdediger → doorspelen als het niet van invloed is op het spel en/of de tegenstander daar geen hinder van ondervindt, anders een strafcorner</a:t>
            </a:r>
          </a:p>
          <a:p>
            <a:pPr lvl="1"/>
            <a:r>
              <a:t>Bal gaat hoog naar de doelverdediger, bal gaat hoog weg van de doelverdediger → beoordelen op gevaar, is er geen gevaar dan spelen we door, is er wel gevaar dan geef je een strafcorner</a:t>
            </a:r>
          </a:p>
        </p:txBody>
      </p:sp>
      <p:pic>
        <p:nvPicPr>
          <p:cNvPr id="253"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6" name="Opbouw"/>
          <p:cNvSpPr txBox="1"/>
          <p:nvPr>
            <p:ph type="title"/>
          </p:nvPr>
        </p:nvSpPr>
        <p:spPr>
          <a:xfrm>
            <a:off x="1206500" y="1079500"/>
            <a:ext cx="17553307" cy="1433163"/>
          </a:xfrm>
          <a:prstGeom prst="rect">
            <a:avLst/>
          </a:prstGeom>
        </p:spPr>
        <p:txBody>
          <a:bodyPr/>
          <a:lstStyle/>
          <a:p>
            <a:pPr/>
            <a:r>
              <a:t>Opbouw</a:t>
            </a:r>
          </a:p>
        </p:txBody>
      </p:sp>
      <p:sp>
        <p:nvSpPr>
          <p:cNvPr id="177" name="Wat wordt er besproken?"/>
          <p:cNvSpPr txBox="1"/>
          <p:nvPr>
            <p:ph type="body" idx="21"/>
          </p:nvPr>
        </p:nvSpPr>
        <p:spPr>
          <a:xfrm>
            <a:off x="1206500" y="2372962"/>
            <a:ext cx="17553307" cy="934780"/>
          </a:xfrm>
          <a:prstGeom prst="rect">
            <a:avLst/>
          </a:prstGeom>
          <a:extLst>
            <a:ext uri="{C572A759-6A51-4108-AA02-DFA0A04FC94B}">
              <ma14:wrappingTextBoxFlag xmlns:ma14="http://schemas.microsoft.com/office/mac/drawingml/2011/main" val="1"/>
            </a:ext>
          </a:extLst>
        </p:spPr>
        <p:txBody>
          <a:bodyPr/>
          <a:lstStyle/>
          <a:p>
            <a:pPr/>
            <a:r>
              <a:t>Wat wordt er besproken?</a:t>
            </a:r>
          </a:p>
        </p:txBody>
      </p:sp>
      <p:sp>
        <p:nvSpPr>
          <p:cNvPr id="178" name="Verschillen veld en zaal…"/>
          <p:cNvSpPr txBox="1"/>
          <p:nvPr>
            <p:ph type="body" idx="1"/>
          </p:nvPr>
        </p:nvSpPr>
        <p:spPr>
          <a:xfrm>
            <a:off x="1206500" y="4248504"/>
            <a:ext cx="21971000" cy="8860928"/>
          </a:xfrm>
          <a:prstGeom prst="rect">
            <a:avLst/>
          </a:prstGeom>
        </p:spPr>
        <p:txBody>
          <a:bodyPr numCol="2" spcCol="1098550"/>
          <a:lstStyle/>
          <a:p>
            <a:pPr/>
            <a:r>
              <a:t>Verschillen veld en zaal</a:t>
            </a:r>
          </a:p>
          <a:p>
            <a:pPr/>
            <a:r>
              <a:t>Voorwaarden teamsamenstellingen en algemene zaken</a:t>
            </a:r>
          </a:p>
          <a:p>
            <a:pPr/>
            <a:r>
              <a:t>Hoe werkt de balk?</a:t>
            </a:r>
          </a:p>
          <a:p>
            <a:pPr/>
            <a:r>
              <a:t>Blok - verdedigen</a:t>
            </a:r>
          </a:p>
          <a:p>
            <a:pPr/>
            <a:r>
              <a:t>Liggend spelen - waar moet je op letten?</a:t>
            </a:r>
          </a:p>
          <a:p>
            <a:pPr/>
            <a:r>
              <a:t>‘Hoge bal’</a:t>
            </a:r>
          </a:p>
          <a:p>
            <a:pPr/>
            <a:r>
              <a:t>Strafopbouw</a:t>
            </a:r>
          </a:p>
          <a:p>
            <a:pPr/>
            <a:r>
              <a:t>Vrije bal / uitnemen</a:t>
            </a:r>
          </a:p>
          <a:p>
            <a:pPr/>
            <a:r>
              <a:t>Wisselen - wanneer is het nou een corner?</a:t>
            </a:r>
          </a:p>
          <a:p>
            <a:pPr/>
            <a:r>
              <a:t>Wisselen van de keeper</a:t>
            </a:r>
          </a:p>
          <a:p>
            <a:pPr/>
            <a:r>
              <a:t>Specifieke regels bij de strafcorner</a:t>
            </a:r>
          </a:p>
          <a:p>
            <a:pPr/>
            <a:r>
              <a:t>Specifieke regels voor de keeper</a:t>
            </a:r>
          </a:p>
          <a:p>
            <a:pPr/>
            <a:r>
              <a:t>Beelden en spelsituaties</a:t>
            </a:r>
          </a:p>
        </p:txBody>
      </p:sp>
      <p:pic>
        <p:nvPicPr>
          <p:cNvPr id="179"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55" name="Verder over die keeper…"/>
          <p:cNvSpPr txBox="1"/>
          <p:nvPr>
            <p:ph type="title"/>
          </p:nvPr>
        </p:nvSpPr>
        <p:spPr>
          <a:xfrm>
            <a:off x="1206500" y="1079500"/>
            <a:ext cx="17553307" cy="1433163"/>
          </a:xfrm>
          <a:prstGeom prst="rect">
            <a:avLst/>
          </a:prstGeom>
        </p:spPr>
        <p:txBody>
          <a:bodyPr/>
          <a:lstStyle/>
          <a:p>
            <a:pPr/>
            <a:r>
              <a:t>Verder over die keeper…</a:t>
            </a:r>
          </a:p>
        </p:txBody>
      </p:sp>
      <p:sp>
        <p:nvSpPr>
          <p:cNvPr id="256" name="Keeper mag liggend spelen in de eigen cirkel…"/>
          <p:cNvSpPr txBox="1"/>
          <p:nvPr>
            <p:ph type="body" idx="1"/>
          </p:nvPr>
        </p:nvSpPr>
        <p:spPr>
          <a:prstGeom prst="rect">
            <a:avLst/>
          </a:prstGeom>
        </p:spPr>
        <p:txBody>
          <a:bodyPr/>
          <a:lstStyle/>
          <a:p>
            <a:pPr marL="560831" indent="-560831" defTabSz="2243271">
              <a:spcBef>
                <a:spcPts val="4100"/>
              </a:spcBef>
              <a:defRPr sz="4416"/>
            </a:pPr>
            <a:r>
              <a:t>Keeper mag liggend spelen </a:t>
            </a:r>
            <a:r>
              <a:rPr b="1"/>
              <a:t>in de eigen cirkel</a:t>
            </a:r>
          </a:p>
          <a:p>
            <a:pPr marL="560831" indent="-560831" defTabSz="2243271">
              <a:spcBef>
                <a:spcPts val="4100"/>
              </a:spcBef>
              <a:defRPr sz="4416"/>
            </a:pPr>
            <a:r>
              <a:t>Buiten de cirkel mag de keeper alleen </a:t>
            </a:r>
            <a:r>
              <a:rPr b="1"/>
              <a:t>rechtop </a:t>
            </a:r>
            <a:r>
              <a:t>de bal met de </a:t>
            </a:r>
            <a:r>
              <a:rPr b="1"/>
              <a:t>stick</a:t>
            </a:r>
            <a:r>
              <a:t> spelen</a:t>
            </a:r>
          </a:p>
          <a:p>
            <a:pPr lvl="1" marL="1121663" indent="-560831" defTabSz="2243271">
              <a:spcBef>
                <a:spcPts val="4100"/>
              </a:spcBef>
              <a:defRPr sz="4416"/>
            </a:pPr>
            <a:r>
              <a:t>Wel met de voeten, of wel liggend met de stick buiten de cirkel is een strafcorner en persoonlijke straf (kaart)</a:t>
            </a:r>
          </a:p>
          <a:p>
            <a:pPr marL="560831" indent="-560831" defTabSz="2243271">
              <a:spcBef>
                <a:spcPts val="4100"/>
              </a:spcBef>
              <a:defRPr sz="4416"/>
            </a:pPr>
            <a:r>
              <a:t>De keeper mag niet over de middellijn </a:t>
            </a:r>
          </a:p>
          <a:p>
            <a:pPr marL="560831" indent="-560831" defTabSz="2243271">
              <a:spcBef>
                <a:spcPts val="4100"/>
              </a:spcBef>
              <a:defRPr sz="4416"/>
            </a:pPr>
          </a:p>
          <a:p>
            <a:pPr marL="560831" indent="-560831" defTabSz="2243271">
              <a:spcBef>
                <a:spcPts val="4100"/>
              </a:spcBef>
              <a:defRPr sz="4416"/>
            </a:pPr>
            <a:r>
              <a:t>Heb je geen aangeklede keeper (en geen wisselmomenten meer) en krijg je een strafbal tegen? Dan mag de speler op de lijn enkel met de stick en een glad masker verdedigen - dus </a:t>
            </a:r>
            <a:r>
              <a:rPr b="1"/>
              <a:t>niet </a:t>
            </a:r>
            <a:r>
              <a:t>met een keepershelm of handschoenen</a:t>
            </a:r>
          </a:p>
        </p:txBody>
      </p:sp>
      <p:pic>
        <p:nvPicPr>
          <p:cNvPr id="257"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59"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60" name="Strafcorner mag, net als op het veld, worden aangegeven van beide kanten…"/>
          <p:cNvSpPr txBox="1"/>
          <p:nvPr>
            <p:ph type="body" idx="1"/>
          </p:nvPr>
        </p:nvSpPr>
        <p:spPr>
          <a:xfrm>
            <a:off x="1206500" y="4248504"/>
            <a:ext cx="17752230" cy="8256012"/>
          </a:xfrm>
          <a:prstGeom prst="rect">
            <a:avLst/>
          </a:prstGeom>
        </p:spPr>
        <p:txBody>
          <a:bodyPr/>
          <a:lstStyle/>
          <a:p>
            <a:pPr/>
            <a:r>
              <a:t>Strafcorner mag, net als op het veld, worden aangegeven van beide kanten</a:t>
            </a:r>
          </a:p>
          <a:p>
            <a:pPr/>
            <a:r>
              <a:t>Verdedigers staan aan de andere kant van het doel (en mogen de paal </a:t>
            </a:r>
            <a:r>
              <a:rPr b="1"/>
              <a:t>niet</a:t>
            </a:r>
            <a:r>
              <a:t> vasthouden), keeper staat in het doel</a:t>
            </a:r>
          </a:p>
          <a:p>
            <a:pPr lvl="1"/>
            <a:r>
              <a:t>Is er geen aangeklede keeper? Dan ook niemand in het doel</a:t>
            </a:r>
          </a:p>
          <a:p>
            <a:pPr/>
            <a:r>
              <a:t>Bal moet eerst buiten de cirkel zijn om te mogen scoren. Wordt de bal binnen de cirkel gestopt, is dat </a:t>
            </a:r>
            <a:r>
              <a:rPr b="1"/>
              <a:t>geen</a:t>
            </a:r>
            <a:r>
              <a:t> overtreding, maar kun je dus ook (nog) niet scoren</a:t>
            </a:r>
          </a:p>
        </p:txBody>
      </p:sp>
      <p:pic>
        <p:nvPicPr>
          <p:cNvPr id="261"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63"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64" name="Dia-opsommingstekst"/>
          <p:cNvSpPr txBox="1"/>
          <p:nvPr>
            <p:ph type="body" idx="1"/>
          </p:nvPr>
        </p:nvSpPr>
        <p:spPr>
          <a:xfrm>
            <a:off x="1206500" y="4248504"/>
            <a:ext cx="17752230" cy="8256012"/>
          </a:xfrm>
          <a:prstGeom prst="rect">
            <a:avLst/>
          </a:prstGeom>
        </p:spPr>
        <p:txBody>
          <a:bodyPr/>
          <a:lstStyle/>
          <a:p>
            <a:pPr/>
          </a:p>
        </p:txBody>
      </p:sp>
      <p:pic>
        <p:nvPicPr>
          <p:cNvPr id="265"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66" name="Strafcorner - De opstelling" descr="Strafcorner - De opstelling"/>
          <p:cNvPicPr>
            <a:picLocks noChangeAspect="0"/>
          </p:cNvPicPr>
          <p:nvPr>
            <a:videoFile xmlns:mc="http://schemas.openxmlformats.org/markup-compatibility/2006" xmlns:aiw="http://developer.apple.com/namespaces/iwork" r:link="rId4" mc:Ignorable="aiw" aiw:title="Strafcorner - De opstelling" aiw:author="KNHB"/>
          </p:nvPr>
        </p:nvPicPr>
        <p:blipFill>
          <a:blip r:embed="rId5">
            <a:extLst/>
          </a:blip>
          <a:stretch>
            <a:fillRect/>
          </a:stretch>
        </p:blipFill>
        <p:spPr>
          <a:xfrm>
            <a:off x="4064000" y="2286000"/>
            <a:ext cx="16256000" cy="91440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6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66"/>
                </p:tgtEl>
              </p:cMediaNode>
            </p:video>
            <p:seq concurrent="1" prevAc="none" nextAc="seek">
              <p:cTn id="8" evtFilter="cancelBubble" nodeType="interactiveSeq" restart="whenNotActive" fill="hold">
                <p:stCondLst>
                  <p:cond delay="0" evt="onClick">
                    <p:tgtEl>
                      <p:spTgt spid="266"/>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66"/>
                                        </p:tgtEl>
                                      </p:cBhvr>
                                    </p:cmd>
                                  </p:childTnLst>
                                </p:cTn>
                              </p:par>
                            </p:childTnLst>
                          </p:cTn>
                        </p:par>
                      </p:childTnLst>
                    </p:cTn>
                  </p:par>
                </p:childTnLst>
              </p:cTn>
              <p:nextCondLst>
                <p:cond delay="0" evt="onClick">
                  <p:tgtEl>
                    <p:spTgt spid="26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68"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69" name="Dia-opsommingstekst"/>
          <p:cNvSpPr txBox="1"/>
          <p:nvPr>
            <p:ph type="body" idx="1"/>
          </p:nvPr>
        </p:nvSpPr>
        <p:spPr>
          <a:xfrm>
            <a:off x="1206500" y="4248504"/>
            <a:ext cx="17752230" cy="8256012"/>
          </a:xfrm>
          <a:prstGeom prst="rect">
            <a:avLst/>
          </a:prstGeom>
        </p:spPr>
        <p:txBody>
          <a:bodyPr/>
          <a:lstStyle/>
          <a:p>
            <a:pPr/>
          </a:p>
        </p:txBody>
      </p:sp>
      <p:pic>
        <p:nvPicPr>
          <p:cNvPr id="270"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71" name="Strafcorner - Aanvallende overtreding" descr="Strafcorner - Aanvallende overtreding"/>
          <p:cNvPicPr>
            <a:picLocks noChangeAspect="0"/>
          </p:cNvPicPr>
          <p:nvPr>
            <a:videoFile xmlns:mc="http://schemas.openxmlformats.org/markup-compatibility/2006" xmlns:aiw="http://developer.apple.com/namespaces/iwork" r:link="rId4" mc:Ignorable="aiw" aiw:title="Strafcorner - Aanvallende overtreding" aiw:author="KNHB"/>
          </p:nvPr>
        </p:nvPicPr>
        <p:blipFill>
          <a:blip r:embed="rId5">
            <a:extLst/>
          </a:blip>
          <a:stretch>
            <a:fillRect/>
          </a:stretch>
        </p:blipFill>
        <p:spPr>
          <a:xfrm>
            <a:off x="4064000" y="3613020"/>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7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71"/>
                </p:tgtEl>
              </p:cMediaNode>
            </p:video>
            <p:seq concurrent="1" prevAc="none" nextAc="seek">
              <p:cTn id="8" evtFilter="cancelBubble" nodeType="interactiveSeq" restart="whenNotActive" fill="hold">
                <p:stCondLst>
                  <p:cond delay="0" evt="onClick">
                    <p:tgtEl>
                      <p:spTgt spid="27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71"/>
                                        </p:tgtEl>
                                      </p:cBhvr>
                                    </p:cmd>
                                  </p:childTnLst>
                                </p:cTn>
                              </p:par>
                            </p:childTnLst>
                          </p:cTn>
                        </p:par>
                      </p:childTnLst>
                    </p:cTn>
                  </p:par>
                </p:childTnLst>
              </p:cTn>
              <p:nextCondLst>
                <p:cond delay="0" evt="onClick">
                  <p:tgtEl>
                    <p:spTgt spid="27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73"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74" name="Dia-opsommingstekst"/>
          <p:cNvSpPr txBox="1"/>
          <p:nvPr>
            <p:ph type="body" idx="1"/>
          </p:nvPr>
        </p:nvSpPr>
        <p:spPr>
          <a:xfrm>
            <a:off x="1206500" y="4248504"/>
            <a:ext cx="17752230" cy="8256012"/>
          </a:xfrm>
          <a:prstGeom prst="rect">
            <a:avLst/>
          </a:prstGeom>
        </p:spPr>
        <p:txBody>
          <a:bodyPr/>
          <a:lstStyle/>
          <a:p>
            <a:pPr/>
          </a:p>
        </p:txBody>
      </p:sp>
      <p:pic>
        <p:nvPicPr>
          <p:cNvPr id="275"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76" name="Strafcorner - Verdedigende overtreding" descr="Strafcorner - Verdedigende overtreding"/>
          <p:cNvPicPr>
            <a:picLocks noChangeAspect="0"/>
          </p:cNvPicPr>
          <p:nvPr>
            <a:videoFile xmlns:mc="http://schemas.openxmlformats.org/markup-compatibility/2006" xmlns:aiw="http://developer.apple.com/namespaces/iwork" r:link="rId4" mc:Ignorable="aiw" aiw:title="Strafcorner - Verdedigende overtreding" aiw:author="KNHB"/>
          </p:nvPr>
        </p:nvPicPr>
        <p:blipFill>
          <a:blip r:embed="rId5">
            <a:extLst/>
          </a:blip>
          <a:stretch>
            <a:fillRect/>
          </a:stretch>
        </p:blipFill>
        <p:spPr>
          <a:xfrm>
            <a:off x="4064000" y="3541929"/>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7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76"/>
                </p:tgtEl>
              </p:cMediaNode>
            </p:video>
            <p:seq concurrent="1" prevAc="none" nextAc="seek">
              <p:cTn id="8" evtFilter="cancelBubble" nodeType="interactiveSeq" restart="whenNotActive" fill="hold">
                <p:stCondLst>
                  <p:cond delay="0" evt="onClick">
                    <p:tgtEl>
                      <p:spTgt spid="276"/>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76"/>
                                        </p:tgtEl>
                                      </p:cBhvr>
                                    </p:cmd>
                                  </p:childTnLst>
                                </p:cTn>
                              </p:par>
                            </p:childTnLst>
                          </p:cTn>
                        </p:par>
                      </p:childTnLst>
                    </p:cTn>
                  </p:par>
                </p:childTnLst>
              </p:cTn>
              <p:nextCondLst>
                <p:cond delay="0" evt="onClick">
                  <p:tgtEl>
                    <p:spTgt spid="27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78"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79" name="Als bij een strafcorner de bal het doel mist en boven de knie op het lichaam van een verdediger komt, het spel hervat wordt met een vrije push voor de verdediging i.v.m. gevaarlijk spel. Komt de bal onder de knie dan volgt een nieuwe strafcorner. Wanneer"/>
          <p:cNvSpPr txBox="1"/>
          <p:nvPr>
            <p:ph type="body" idx="1"/>
          </p:nvPr>
        </p:nvSpPr>
        <p:spPr>
          <a:xfrm>
            <a:off x="1206500" y="4248504"/>
            <a:ext cx="17752230" cy="8256012"/>
          </a:xfrm>
          <a:prstGeom prst="rect">
            <a:avLst/>
          </a:prstGeom>
        </p:spPr>
        <p:txBody>
          <a:bodyPr/>
          <a:lstStyle/>
          <a:p>
            <a:pPr/>
            <a:r>
              <a:t>Als bij een strafcorner de bal het doel mist en boven de knie op het lichaam van een verdediger komt, het spel hervat wordt met een vrije push voor de verdediging i.v.m. gevaarlijk spel. Komt de bal onder de knie dan volgt een nieuwe strafcorner. Wanneer een speler er bewust voor kiest om op de doellijn (lijnstopper) te verdedigen, dan is er geen sprake van een gevaarlijke actie van de aanvaller als de bal op het lichaam van de lijnstopper komt. In dit geval is een strafbal de juiste spelstraf.</a:t>
            </a:r>
          </a:p>
        </p:txBody>
      </p:sp>
      <p:pic>
        <p:nvPicPr>
          <p:cNvPr id="280"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82"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83" name="Een strafcorner is voorbij wanneer:…"/>
          <p:cNvSpPr txBox="1"/>
          <p:nvPr>
            <p:ph type="body" idx="1"/>
          </p:nvPr>
        </p:nvSpPr>
        <p:spPr>
          <a:xfrm>
            <a:off x="1206500" y="4248504"/>
            <a:ext cx="17752230" cy="8256012"/>
          </a:xfrm>
          <a:prstGeom prst="rect">
            <a:avLst/>
          </a:prstGeom>
        </p:spPr>
        <p:txBody>
          <a:bodyPr/>
          <a:lstStyle/>
          <a:p>
            <a:pPr marL="377952" indent="-377952" defTabSz="1511770">
              <a:spcBef>
                <a:spcPts val="2700"/>
              </a:spcBef>
              <a:defRPr sz="2976"/>
            </a:pPr>
            <a:r>
              <a:t>Een strafcorner is voorbij wanneer: </a:t>
            </a:r>
          </a:p>
          <a:p>
            <a:pPr lvl="1" marL="755904" indent="-377952" defTabSz="1511770">
              <a:spcBef>
                <a:spcPts val="2700"/>
              </a:spcBef>
              <a:defRPr sz="2976"/>
            </a:pPr>
            <a:r>
              <a:t>een doelpunt is gemaakt; </a:t>
            </a:r>
          </a:p>
          <a:p>
            <a:pPr lvl="1" marL="755904" indent="-377952" defTabSz="1511770">
              <a:spcBef>
                <a:spcPts val="2700"/>
              </a:spcBef>
              <a:defRPr sz="2976"/>
            </a:pPr>
            <a:r>
              <a:t>een vrije push wordt toegekend aan de verdediging;</a:t>
            </a:r>
          </a:p>
          <a:p>
            <a:pPr lvl="1" marL="755904" indent="-377952" defTabSz="1511770">
              <a:spcBef>
                <a:spcPts val="2700"/>
              </a:spcBef>
              <a:defRPr sz="2976"/>
            </a:pPr>
            <a:r>
              <a:t>de bal meer dan 3 meter buiten de cirkel komt;</a:t>
            </a:r>
          </a:p>
          <a:p>
            <a:pPr lvl="1" marL="755904" indent="-377952" defTabSz="1511770">
              <a:spcBef>
                <a:spcPts val="2700"/>
              </a:spcBef>
              <a:defRPr sz="2976"/>
            </a:pPr>
            <a:r>
              <a:t>de bal over de achterlijn is gespeeld en geen strafcorner wordt toegekend;</a:t>
            </a:r>
          </a:p>
          <a:p>
            <a:pPr lvl="1" marL="755904" indent="-377952" defTabSz="1511770">
              <a:spcBef>
                <a:spcPts val="2700"/>
              </a:spcBef>
              <a:defRPr sz="2976"/>
            </a:pPr>
            <a:r>
              <a:t>de bal over de zijbalk gaat en geen strafcorner wordt toegekend; </a:t>
            </a:r>
          </a:p>
          <a:p>
            <a:pPr lvl="1" marL="755904" indent="-377952" defTabSz="1511770">
              <a:spcBef>
                <a:spcPts val="2700"/>
              </a:spcBef>
              <a:defRPr sz="2976"/>
            </a:pPr>
            <a:r>
              <a:t>een verdediger een overtreding begaat en geen strafcorner wordt toegekend;</a:t>
            </a:r>
          </a:p>
          <a:p>
            <a:pPr lvl="1" marL="755904" indent="-377952" defTabSz="1511770">
              <a:spcBef>
                <a:spcPts val="2700"/>
              </a:spcBef>
              <a:defRPr sz="2976"/>
            </a:pPr>
            <a:r>
              <a:t>een strafbal wordt toegekend; </a:t>
            </a:r>
          </a:p>
          <a:p>
            <a:pPr lvl="1" marL="755904" indent="-377952" defTabSz="1511770">
              <a:spcBef>
                <a:spcPts val="2700"/>
              </a:spcBef>
              <a:defRPr sz="2976"/>
            </a:pPr>
            <a:r>
              <a:t>een bully wordt toegekend.</a:t>
            </a:r>
          </a:p>
          <a:p>
            <a:pPr marL="377952" indent="-377952" defTabSz="1511770">
              <a:spcBef>
                <a:spcPts val="2700"/>
              </a:spcBef>
              <a:defRPr sz="2976"/>
            </a:pPr>
            <a:r>
              <a:t>Een bal voor de 2e keer buiten de cirkel betekent </a:t>
            </a:r>
            <a:r>
              <a:rPr b="1"/>
              <a:t>niet</a:t>
            </a:r>
            <a:r>
              <a:t> dat de corner voorbij is</a:t>
            </a:r>
          </a:p>
          <a:p>
            <a:pPr marL="377952" indent="-377952" defTabSz="1511770">
              <a:spcBef>
                <a:spcPts val="2700"/>
              </a:spcBef>
              <a:defRPr sz="2976"/>
            </a:pPr>
            <a:r>
              <a:t>Er mag pas gewisseld worden als de corner voorbij is.</a:t>
            </a:r>
          </a:p>
        </p:txBody>
      </p:sp>
      <p:pic>
        <p:nvPicPr>
          <p:cNvPr id="284"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86" name="Corners, corners, corners"/>
          <p:cNvSpPr txBox="1"/>
          <p:nvPr>
            <p:ph type="title"/>
          </p:nvPr>
        </p:nvSpPr>
        <p:spPr>
          <a:xfrm>
            <a:off x="1206500" y="1079500"/>
            <a:ext cx="17553307" cy="1433163"/>
          </a:xfrm>
          <a:prstGeom prst="rect">
            <a:avLst/>
          </a:prstGeom>
        </p:spPr>
        <p:txBody>
          <a:bodyPr/>
          <a:lstStyle/>
          <a:p>
            <a:pPr/>
            <a:r>
              <a:t>Corners, corners, corners </a:t>
            </a:r>
          </a:p>
        </p:txBody>
      </p:sp>
      <p:sp>
        <p:nvSpPr>
          <p:cNvPr id="287" name="Indien er een strafcorner uit een strafcorner komt, blijft de situatie zoals deze is…"/>
          <p:cNvSpPr txBox="1"/>
          <p:nvPr>
            <p:ph type="body" idx="1"/>
          </p:nvPr>
        </p:nvSpPr>
        <p:spPr>
          <a:xfrm>
            <a:off x="1206500" y="4248504"/>
            <a:ext cx="17752230" cy="8256012"/>
          </a:xfrm>
          <a:prstGeom prst="rect">
            <a:avLst/>
          </a:prstGeom>
        </p:spPr>
        <p:txBody>
          <a:bodyPr/>
          <a:lstStyle/>
          <a:p>
            <a:pPr marL="579119" indent="-579119" defTabSz="2316421">
              <a:spcBef>
                <a:spcPts val="4200"/>
              </a:spcBef>
              <a:defRPr sz="4560"/>
            </a:pPr>
            <a:r>
              <a:t>Indien er een strafcorner uit een strafcorner komt, blijft de situatie zoals deze is</a:t>
            </a:r>
          </a:p>
          <a:p>
            <a:pPr marL="579119" indent="-579119" defTabSz="2316421">
              <a:spcBef>
                <a:spcPts val="4200"/>
              </a:spcBef>
              <a:defRPr sz="4560"/>
            </a:pPr>
            <a:r>
              <a:t>Dit betekent dat een weggestuurde speler niet terug mag komen. Dit mag pas als de hele corner situatie voorbij</a:t>
            </a:r>
          </a:p>
          <a:p>
            <a:pPr marL="579119" indent="-579119" defTabSz="2316421">
              <a:spcBef>
                <a:spcPts val="4200"/>
              </a:spcBef>
              <a:defRPr sz="4560"/>
            </a:pPr>
            <a:r>
              <a:t>De aanvallende partij mag wel kiezen om aan de andere kant aan te geven</a:t>
            </a:r>
          </a:p>
          <a:p>
            <a:pPr marL="579119" indent="-579119" defTabSz="2316421">
              <a:spcBef>
                <a:spcPts val="4200"/>
              </a:spcBef>
              <a:defRPr sz="4560"/>
            </a:pPr>
          </a:p>
          <a:p>
            <a:pPr marL="579119" indent="-579119" defTabSz="2316421">
              <a:spcBef>
                <a:spcPts val="4200"/>
              </a:spcBef>
              <a:defRPr sz="4560"/>
            </a:pPr>
            <a:r>
              <a:t>Als iemand wordt weggestuurd, neemt deze plaats aan de andere kant van het veld op kopcirkel (dus niet over de middellijn)</a:t>
            </a:r>
          </a:p>
        </p:txBody>
      </p:sp>
      <p:pic>
        <p:nvPicPr>
          <p:cNvPr id="288"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90" name="Spelsituaties"/>
          <p:cNvSpPr txBox="1"/>
          <p:nvPr>
            <p:ph type="title"/>
          </p:nvPr>
        </p:nvSpPr>
        <p:spPr>
          <a:xfrm>
            <a:off x="1206500" y="1079500"/>
            <a:ext cx="17553307" cy="1433163"/>
          </a:xfrm>
          <a:prstGeom prst="rect">
            <a:avLst/>
          </a:prstGeom>
        </p:spPr>
        <p:txBody>
          <a:bodyPr/>
          <a:lstStyle/>
          <a:p>
            <a:pPr/>
            <a:r>
              <a:t>Spelsituaties</a:t>
            </a:r>
          </a:p>
        </p:txBody>
      </p:sp>
      <p:sp>
        <p:nvSpPr>
          <p:cNvPr id="291" name="Dia-opsommingstekst"/>
          <p:cNvSpPr txBox="1"/>
          <p:nvPr>
            <p:ph type="body" idx="1"/>
          </p:nvPr>
        </p:nvSpPr>
        <p:spPr>
          <a:prstGeom prst="rect">
            <a:avLst/>
          </a:prstGeom>
        </p:spPr>
        <p:txBody>
          <a:bodyPr/>
          <a:lstStyle/>
          <a:p>
            <a:pPr/>
          </a:p>
        </p:txBody>
      </p:sp>
      <p:pic>
        <p:nvPicPr>
          <p:cNvPr id="292"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93" name="Spelsituaties - Afhouden met de voeten" descr="Spelsituaties - Afhouden met de voeten"/>
          <p:cNvPicPr>
            <a:picLocks noChangeAspect="0"/>
          </p:cNvPicPr>
          <p:nvPr>
            <a:videoFile xmlns:mc="http://schemas.openxmlformats.org/markup-compatibility/2006" xmlns:aiw="http://developer.apple.com/namespaces/iwork" r:link="rId4" mc:Ignorable="aiw" aiw:title="Spelsituaties - Afhouden met de voeten" aiw:author="KNHB"/>
          </p:nvPr>
        </p:nvPicPr>
        <p:blipFill>
          <a:blip r:embed="rId5">
            <a:extLst/>
          </a:blip>
          <a:stretch>
            <a:fillRect/>
          </a:stretch>
        </p:blipFill>
        <p:spPr>
          <a:xfrm>
            <a:off x="4064000" y="3186478"/>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9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93"/>
                </p:tgtEl>
              </p:cMediaNode>
            </p:video>
            <p:seq concurrent="1" prevAc="none" nextAc="seek">
              <p:cTn id="8" evtFilter="cancelBubble" nodeType="interactiveSeq" restart="whenNotActive" fill="hold">
                <p:stCondLst>
                  <p:cond delay="0" evt="onClick">
                    <p:tgtEl>
                      <p:spTgt spid="29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93"/>
                                        </p:tgtEl>
                                      </p:cBhvr>
                                    </p:cmd>
                                  </p:childTnLst>
                                </p:cTn>
                              </p:par>
                            </p:childTnLst>
                          </p:cTn>
                        </p:par>
                      </p:childTnLst>
                    </p:cTn>
                  </p:par>
                </p:childTnLst>
              </p:cTn>
              <p:nextCondLst>
                <p:cond delay="0" evt="onClick">
                  <p:tgtEl>
                    <p:spTgt spid="29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95" name="Spelsituaties"/>
          <p:cNvSpPr txBox="1"/>
          <p:nvPr>
            <p:ph type="title"/>
          </p:nvPr>
        </p:nvSpPr>
        <p:spPr>
          <a:xfrm>
            <a:off x="1206500" y="1079500"/>
            <a:ext cx="17553307" cy="1433163"/>
          </a:xfrm>
          <a:prstGeom prst="rect">
            <a:avLst/>
          </a:prstGeom>
        </p:spPr>
        <p:txBody>
          <a:bodyPr/>
          <a:lstStyle/>
          <a:p>
            <a:pPr/>
            <a:r>
              <a:t>Spelsituaties</a:t>
            </a:r>
          </a:p>
        </p:txBody>
      </p:sp>
      <p:sp>
        <p:nvSpPr>
          <p:cNvPr id="296" name="Dia-opsommingstekst"/>
          <p:cNvSpPr txBox="1"/>
          <p:nvPr>
            <p:ph type="body" idx="1"/>
          </p:nvPr>
        </p:nvSpPr>
        <p:spPr>
          <a:prstGeom prst="rect">
            <a:avLst/>
          </a:prstGeom>
        </p:spPr>
        <p:txBody>
          <a:bodyPr/>
          <a:lstStyle/>
          <a:p>
            <a:pPr/>
          </a:p>
        </p:txBody>
      </p:sp>
      <p:pic>
        <p:nvPicPr>
          <p:cNvPr id="297"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98" name="Spelsituaties - Afhouden" descr="Spelsituaties - Afhouden"/>
          <p:cNvPicPr>
            <a:picLocks noChangeAspect="0"/>
          </p:cNvPicPr>
          <p:nvPr>
            <a:videoFile xmlns:mc="http://schemas.openxmlformats.org/markup-compatibility/2006" xmlns:aiw="http://developer.apple.com/namespaces/iwork" r:link="rId4" mc:Ignorable="aiw" aiw:title="Spelsituaties - Afhouden" aiw:author="KNHB"/>
          </p:nvPr>
        </p:nvPicPr>
        <p:blipFill>
          <a:blip r:embed="rId5">
            <a:extLst/>
          </a:blip>
          <a:stretch>
            <a:fillRect/>
          </a:stretch>
        </p:blipFill>
        <p:spPr>
          <a:xfrm>
            <a:off x="4064000" y="3281265"/>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9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98"/>
                </p:tgtEl>
              </p:cMediaNode>
            </p:video>
            <p:seq concurrent="1" prevAc="none" nextAc="seek">
              <p:cTn id="8" evtFilter="cancelBubble" nodeType="interactiveSeq" restart="whenNotActive" fill="hold">
                <p:stCondLst>
                  <p:cond delay="0" evt="onClick">
                    <p:tgtEl>
                      <p:spTgt spid="29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98"/>
                                        </p:tgtEl>
                                      </p:cBhvr>
                                    </p:cmd>
                                  </p:childTnLst>
                                </p:cTn>
                              </p:par>
                            </p:childTnLst>
                          </p:cTn>
                        </p:par>
                      </p:childTnLst>
                    </p:cTn>
                  </p:par>
                </p:childTnLst>
              </p:cTn>
              <p:nextCondLst>
                <p:cond delay="0" evt="onClick">
                  <p:tgtEl>
                    <p:spTgt spid="29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1" name="Verschillen veld - zaal"/>
          <p:cNvSpPr txBox="1"/>
          <p:nvPr>
            <p:ph type="title"/>
          </p:nvPr>
        </p:nvSpPr>
        <p:spPr>
          <a:xfrm>
            <a:off x="1206500" y="1079500"/>
            <a:ext cx="17553307" cy="1433163"/>
          </a:xfrm>
          <a:prstGeom prst="rect">
            <a:avLst/>
          </a:prstGeom>
        </p:spPr>
        <p:txBody>
          <a:bodyPr/>
          <a:lstStyle/>
          <a:p>
            <a:pPr/>
            <a:r>
              <a:t>Verschillen veld - zaal</a:t>
            </a:r>
          </a:p>
        </p:txBody>
      </p:sp>
      <p:sp>
        <p:nvSpPr>
          <p:cNvPr id="182" name="Slaan  pushen…"/>
          <p:cNvSpPr txBox="1"/>
          <p:nvPr>
            <p:ph type="body" idx="1"/>
          </p:nvPr>
        </p:nvSpPr>
        <p:spPr>
          <a:prstGeom prst="rect">
            <a:avLst/>
          </a:prstGeom>
        </p:spPr>
        <p:txBody>
          <a:bodyPr/>
          <a:lstStyle/>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Slaan </a:t>
            </a:r>
            <a:r>
              <a:rPr>
                <a:latin typeface="Wingdings"/>
                <a:ea typeface="Wingdings"/>
                <a:cs typeface="Wingdings"/>
                <a:sym typeface="Wingdings"/>
              </a:rPr>
              <a:t></a:t>
            </a:r>
            <a:r>
              <a:t> pushen</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5 meter </a:t>
            </a:r>
            <a:r>
              <a:rPr>
                <a:latin typeface="Wingdings"/>
                <a:ea typeface="Wingdings"/>
                <a:cs typeface="Wingdings"/>
                <a:sym typeface="Wingdings"/>
              </a:rPr>
              <a:t> </a:t>
            </a:r>
            <a:r>
              <a:t>3 meter</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Liggend spelen - mag niet</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Bal van de grond - mag niet, tenzij…</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In het blok spelen - mag niet</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Grote van het veld</a:t>
            </a:r>
          </a:p>
          <a:p>
            <a:pPr marL="268288" indent="-268288" defTabSz="342900">
              <a:lnSpc>
                <a:spcPct val="108000"/>
              </a:lnSpc>
              <a:spcBef>
                <a:spcPts val="800"/>
              </a:spcBef>
              <a:buClr>
                <a:srgbClr val="003366"/>
              </a:buClr>
              <a:buSzPct val="100000"/>
              <a:buFont typeface="Arial"/>
              <a:defRPr sz="5000">
                <a:latin typeface="Arial"/>
                <a:ea typeface="Arial"/>
                <a:cs typeface="Arial"/>
                <a:sym typeface="Arial"/>
              </a:defRPr>
            </a:pPr>
            <a:r>
              <a:t>Balken zorgen voor extra opties</a:t>
            </a:r>
          </a:p>
        </p:txBody>
      </p:sp>
      <p:pic>
        <p:nvPicPr>
          <p:cNvPr id="183"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00" name="Spelsituaties"/>
          <p:cNvSpPr txBox="1"/>
          <p:nvPr>
            <p:ph type="title"/>
          </p:nvPr>
        </p:nvSpPr>
        <p:spPr>
          <a:xfrm>
            <a:off x="1206500" y="1079500"/>
            <a:ext cx="17553307" cy="1433163"/>
          </a:xfrm>
          <a:prstGeom prst="rect">
            <a:avLst/>
          </a:prstGeom>
        </p:spPr>
        <p:txBody>
          <a:bodyPr/>
          <a:lstStyle/>
          <a:p>
            <a:pPr/>
            <a:r>
              <a:t>Spelsituaties</a:t>
            </a:r>
          </a:p>
        </p:txBody>
      </p:sp>
      <p:sp>
        <p:nvSpPr>
          <p:cNvPr id="301" name="Dia-opsommingstekst"/>
          <p:cNvSpPr txBox="1"/>
          <p:nvPr>
            <p:ph type="body" idx="1"/>
          </p:nvPr>
        </p:nvSpPr>
        <p:spPr>
          <a:prstGeom prst="rect">
            <a:avLst/>
          </a:prstGeom>
        </p:spPr>
        <p:txBody>
          <a:bodyPr/>
          <a:lstStyle/>
          <a:p>
            <a:pPr/>
          </a:p>
        </p:txBody>
      </p:sp>
      <p:pic>
        <p:nvPicPr>
          <p:cNvPr id="302"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303" name="Spelsituaties - Pirouette" descr="Spelsituaties - Pirouette"/>
          <p:cNvPicPr>
            <a:picLocks noChangeAspect="0"/>
          </p:cNvPicPr>
          <p:nvPr>
            <a:videoFile xmlns:mc="http://schemas.openxmlformats.org/markup-compatibility/2006" xmlns:aiw="http://developer.apple.com/namespaces/iwork" r:link="rId4" mc:Ignorable="aiw" aiw:title="Spelsituaties - Pirouette" aiw:author="KNHB"/>
          </p:nvPr>
        </p:nvPicPr>
        <p:blipFill>
          <a:blip r:embed="rId5">
            <a:extLst/>
          </a:blip>
          <a:stretch>
            <a:fillRect/>
          </a:stretch>
        </p:blipFill>
        <p:spPr>
          <a:xfrm>
            <a:off x="4064000" y="3328658"/>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30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303"/>
                </p:tgtEl>
              </p:cMediaNode>
            </p:video>
            <p:seq concurrent="1" prevAc="none" nextAc="seek">
              <p:cTn id="8" evtFilter="cancelBubble" nodeType="interactiveSeq" restart="whenNotActive" fill="hold">
                <p:stCondLst>
                  <p:cond delay="0" evt="onClick">
                    <p:tgtEl>
                      <p:spTgt spid="30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303"/>
                                        </p:tgtEl>
                                      </p:cBhvr>
                                    </p:cmd>
                                  </p:childTnLst>
                                </p:cTn>
                              </p:par>
                            </p:childTnLst>
                          </p:cTn>
                        </p:par>
                      </p:childTnLst>
                    </p:cTn>
                  </p:par>
                </p:childTnLst>
              </p:cTn>
              <p:nextCondLst>
                <p:cond delay="0" evt="onClick">
                  <p:tgtEl>
                    <p:spTgt spid="30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05" name="Spelsituaties"/>
          <p:cNvSpPr txBox="1"/>
          <p:nvPr>
            <p:ph type="title"/>
          </p:nvPr>
        </p:nvSpPr>
        <p:spPr>
          <a:xfrm>
            <a:off x="1206500" y="1079500"/>
            <a:ext cx="17553307" cy="1433163"/>
          </a:xfrm>
          <a:prstGeom prst="rect">
            <a:avLst/>
          </a:prstGeom>
        </p:spPr>
        <p:txBody>
          <a:bodyPr/>
          <a:lstStyle/>
          <a:p>
            <a:pPr/>
            <a:r>
              <a:t>Spelsituaties</a:t>
            </a:r>
          </a:p>
        </p:txBody>
      </p:sp>
      <p:sp>
        <p:nvSpPr>
          <p:cNvPr id="306" name="Dia-opsommingstekst"/>
          <p:cNvSpPr txBox="1"/>
          <p:nvPr>
            <p:ph type="body" idx="1"/>
          </p:nvPr>
        </p:nvSpPr>
        <p:spPr>
          <a:prstGeom prst="rect">
            <a:avLst/>
          </a:prstGeom>
        </p:spPr>
        <p:txBody>
          <a:bodyPr/>
          <a:lstStyle/>
          <a:p>
            <a:pPr/>
          </a:p>
        </p:txBody>
      </p:sp>
      <p:pic>
        <p:nvPicPr>
          <p:cNvPr id="307"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308" name="Spelsituaties - Stick afhouden" descr="Spelsituaties - Stick afhouden"/>
          <p:cNvPicPr>
            <a:picLocks noChangeAspect="0"/>
          </p:cNvPicPr>
          <p:nvPr>
            <a:videoFile xmlns:mc="http://schemas.openxmlformats.org/markup-compatibility/2006" xmlns:aiw="http://developer.apple.com/namespaces/iwork" r:link="rId4" mc:Ignorable="aiw" aiw:title="Spelsituaties - Stick afhouden" aiw:author="KNHB"/>
          </p:nvPr>
        </p:nvPicPr>
        <p:blipFill>
          <a:blip r:embed="rId5">
            <a:extLst/>
          </a:blip>
          <a:stretch>
            <a:fillRect/>
          </a:stretch>
        </p:blipFill>
        <p:spPr>
          <a:xfrm>
            <a:off x="4064000" y="3257568"/>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30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308"/>
                </p:tgtEl>
              </p:cMediaNode>
            </p:video>
            <p:seq concurrent="1" prevAc="none" nextAc="seek">
              <p:cTn id="8" evtFilter="cancelBubble" nodeType="interactiveSeq" restart="whenNotActive" fill="hold">
                <p:stCondLst>
                  <p:cond delay="0" evt="onClick">
                    <p:tgtEl>
                      <p:spTgt spid="30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308"/>
                                        </p:tgtEl>
                                      </p:cBhvr>
                                    </p:cmd>
                                  </p:childTnLst>
                                </p:cTn>
                              </p:par>
                            </p:childTnLst>
                          </p:cTn>
                        </p:par>
                      </p:childTnLst>
                    </p:cTn>
                  </p:par>
                </p:childTnLst>
              </p:cTn>
              <p:nextCondLst>
                <p:cond delay="0" evt="onClick">
                  <p:tgtEl>
                    <p:spTgt spid="30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5" name="Teamsamenstelling en algemene zaken"/>
          <p:cNvSpPr txBox="1"/>
          <p:nvPr>
            <p:ph type="title"/>
          </p:nvPr>
        </p:nvSpPr>
        <p:spPr>
          <a:xfrm>
            <a:off x="1206500" y="1079500"/>
            <a:ext cx="17553307" cy="1433163"/>
          </a:xfrm>
          <a:prstGeom prst="rect">
            <a:avLst/>
          </a:prstGeom>
        </p:spPr>
        <p:txBody>
          <a:bodyPr/>
          <a:lstStyle>
            <a:lvl1pPr defTabSz="2170121">
              <a:defRPr spc="-151" sz="7565"/>
            </a:lvl1pPr>
          </a:lstStyle>
          <a:p>
            <a:pPr/>
            <a:r>
              <a:t>Teamsamenstelling en algemene zaken</a:t>
            </a:r>
          </a:p>
        </p:txBody>
      </p:sp>
      <p:sp>
        <p:nvSpPr>
          <p:cNvPr id="186" name="Hoe begin je de wedstrijd?"/>
          <p:cNvSpPr txBox="1"/>
          <p:nvPr>
            <p:ph type="body" idx="21"/>
          </p:nvPr>
        </p:nvSpPr>
        <p:spPr>
          <a:xfrm>
            <a:off x="1206500" y="2372962"/>
            <a:ext cx="17553307" cy="934780"/>
          </a:xfrm>
          <a:prstGeom prst="rect">
            <a:avLst/>
          </a:prstGeom>
          <a:extLst>
            <a:ext uri="{C572A759-6A51-4108-AA02-DFA0A04FC94B}">
              <ma14:wrappingTextBoxFlag xmlns:ma14="http://schemas.microsoft.com/office/mac/drawingml/2011/main" val="1"/>
            </a:ext>
          </a:extLst>
        </p:spPr>
        <p:txBody>
          <a:bodyPr/>
          <a:lstStyle/>
          <a:p>
            <a:pPr/>
            <a:r>
              <a:t>Hoe begin je de wedstrijd?</a:t>
            </a:r>
          </a:p>
        </p:txBody>
      </p:sp>
      <p:sp>
        <p:nvSpPr>
          <p:cNvPr id="187" name="Maximaal 12 spelers per team, waarvan maximaal 6 tegelijk in het veld…"/>
          <p:cNvSpPr txBox="1"/>
          <p:nvPr>
            <p:ph type="body" idx="1"/>
          </p:nvPr>
        </p:nvSpPr>
        <p:spPr>
          <a:xfrm>
            <a:off x="1206500" y="4248504"/>
            <a:ext cx="18207283" cy="8256012"/>
          </a:xfrm>
          <a:prstGeom prst="rect">
            <a:avLst/>
          </a:prstGeom>
        </p:spPr>
        <p:txBody>
          <a:bodyPr/>
          <a:lstStyle/>
          <a:p>
            <a:pPr marL="566927" indent="-566927" defTabSz="2267655">
              <a:spcBef>
                <a:spcPts val="4100"/>
              </a:spcBef>
              <a:defRPr sz="4464"/>
            </a:pPr>
            <a:r>
              <a:t>Maximaal 12 spelers per team, waarvan maximaal 6 tegelijk in het veld</a:t>
            </a:r>
          </a:p>
          <a:p>
            <a:pPr marL="566927" indent="-566927" defTabSz="2267655">
              <a:spcBef>
                <a:spcPts val="4100"/>
              </a:spcBef>
              <a:defRPr sz="4464"/>
            </a:pPr>
            <a:r>
              <a:t>Maximaal 4 teambegeleiders</a:t>
            </a:r>
          </a:p>
          <a:p>
            <a:pPr marL="566927" indent="-566927" defTabSz="2267655">
              <a:spcBef>
                <a:spcPts val="4100"/>
              </a:spcBef>
              <a:defRPr sz="4464"/>
            </a:pPr>
            <a:r>
              <a:t>Wedstrijd duurt 2x 20 minuten met maximaal 3 (!!) minuten rust</a:t>
            </a:r>
          </a:p>
          <a:p>
            <a:pPr marL="566927" indent="-566927" defTabSz="2267655">
              <a:spcBef>
                <a:spcPts val="4100"/>
              </a:spcBef>
              <a:defRPr sz="4464"/>
            </a:pPr>
            <a:r>
              <a:t>Na de rust wisselen de teams van speelhelft, de banken blijven zitten</a:t>
            </a:r>
          </a:p>
          <a:p>
            <a:pPr marL="566927" indent="-566927" defTabSz="2267655">
              <a:spcBef>
                <a:spcPts val="4100"/>
              </a:spcBef>
              <a:defRPr sz="4464"/>
            </a:pPr>
            <a:r>
              <a:t>Scheidsrechters wisselen dus </a:t>
            </a:r>
            <a:r>
              <a:rPr b="1"/>
              <a:t>niet</a:t>
            </a:r>
            <a:r>
              <a:t> van kant</a:t>
            </a:r>
          </a:p>
          <a:p>
            <a:pPr marL="566927" indent="-566927" defTabSz="2267655">
              <a:spcBef>
                <a:spcPts val="4100"/>
              </a:spcBef>
              <a:defRPr sz="4464"/>
            </a:pPr>
            <a:r>
              <a:t>Tijd wordt </a:t>
            </a:r>
            <a:r>
              <a:rPr b="1"/>
              <a:t>niet</a:t>
            </a:r>
            <a:r>
              <a:t> stil gezet, behalve in de topklasse</a:t>
            </a:r>
          </a:p>
          <a:p>
            <a:pPr marL="566927" indent="-566927" defTabSz="2267655">
              <a:spcBef>
                <a:spcPts val="4100"/>
              </a:spcBef>
              <a:defRPr sz="4464"/>
            </a:pPr>
            <a:r>
              <a:t>Beide teams hebben één aanvoerder</a:t>
            </a:r>
          </a:p>
        </p:txBody>
      </p:sp>
      <p:pic>
        <p:nvPicPr>
          <p:cNvPr id="188"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0" name="De balk en de 3 meter regel"/>
          <p:cNvSpPr txBox="1"/>
          <p:nvPr>
            <p:ph type="title"/>
          </p:nvPr>
        </p:nvSpPr>
        <p:spPr>
          <a:xfrm>
            <a:off x="1206500" y="1079500"/>
            <a:ext cx="17553307" cy="1433163"/>
          </a:xfrm>
          <a:prstGeom prst="rect">
            <a:avLst/>
          </a:prstGeom>
        </p:spPr>
        <p:txBody>
          <a:bodyPr/>
          <a:lstStyle/>
          <a:p>
            <a:pPr/>
            <a:r>
              <a:t>De balk en de 3 meter regel</a:t>
            </a:r>
          </a:p>
        </p:txBody>
      </p:sp>
      <p:sp>
        <p:nvSpPr>
          <p:cNvPr id="191" name="Een vrije bal op de helft van de tegenstander mag niet direct de cirkel in…"/>
          <p:cNvSpPr txBox="1"/>
          <p:nvPr>
            <p:ph type="body" idx="1"/>
          </p:nvPr>
        </p:nvSpPr>
        <p:spPr>
          <a:xfrm>
            <a:off x="1206500" y="4248504"/>
            <a:ext cx="18072231" cy="8256012"/>
          </a:xfrm>
          <a:prstGeom prst="rect">
            <a:avLst/>
          </a:prstGeom>
        </p:spPr>
        <p:txBody>
          <a:bodyPr/>
          <a:lstStyle/>
          <a:p>
            <a:pPr/>
            <a:r>
              <a:t>Een vrije bal op de helft van de tegenstander mag </a:t>
            </a:r>
            <a:r>
              <a:rPr u="sng"/>
              <a:t>niet</a:t>
            </a:r>
            <a:r>
              <a:t> direct de cirkel in</a:t>
            </a:r>
          </a:p>
          <a:p>
            <a:pPr/>
            <a:r>
              <a:t>De bal moet eerst 3 meter hebben afgelegd (of zijn geraakt door een tegenstander)</a:t>
            </a:r>
          </a:p>
          <a:p>
            <a:pPr/>
            <a:r>
              <a:t>Als de bal via de balk de cirkel in gaat, moet de bal voordat deze de balk raakt 3 meter hebben afgelegd</a:t>
            </a:r>
          </a:p>
          <a:p>
            <a:pPr/>
            <a:r>
              <a:t>Uitzondering: 1,5 m tegen de balk en terug naar de speler (totaal 3m) en daarna de cirkel in, is dus ook 3 meter</a:t>
            </a:r>
          </a:p>
        </p:txBody>
      </p:sp>
      <p:pic>
        <p:nvPicPr>
          <p:cNvPr id="192"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4" name="De balk als verdediger"/>
          <p:cNvSpPr txBox="1"/>
          <p:nvPr>
            <p:ph type="title"/>
          </p:nvPr>
        </p:nvSpPr>
        <p:spPr>
          <a:xfrm>
            <a:off x="1206500" y="1079500"/>
            <a:ext cx="17553307" cy="1433163"/>
          </a:xfrm>
          <a:prstGeom prst="rect">
            <a:avLst/>
          </a:prstGeom>
        </p:spPr>
        <p:txBody>
          <a:bodyPr/>
          <a:lstStyle/>
          <a:p>
            <a:pPr/>
            <a:r>
              <a:t>De balk als verdediger</a:t>
            </a:r>
          </a:p>
        </p:txBody>
      </p:sp>
      <p:sp>
        <p:nvSpPr>
          <p:cNvPr id="195" name="Pass bij de balk / looplijn dicht zetten…"/>
          <p:cNvSpPr txBox="1"/>
          <p:nvPr>
            <p:ph type="body" idx="1"/>
          </p:nvPr>
        </p:nvSpPr>
        <p:spPr>
          <a:xfrm>
            <a:off x="1206500" y="4248504"/>
            <a:ext cx="18072231" cy="8256012"/>
          </a:xfrm>
          <a:prstGeom prst="rect">
            <a:avLst/>
          </a:prstGeom>
        </p:spPr>
        <p:txBody>
          <a:bodyPr/>
          <a:lstStyle/>
          <a:p>
            <a:pPr marL="396239" indent="-396239" defTabSz="1584920">
              <a:spcBef>
                <a:spcPts val="2900"/>
              </a:spcBef>
              <a:defRPr b="1" sz="3120"/>
            </a:pPr>
            <a:r>
              <a:t>Pass bij de balk / looplijn dicht zetten </a:t>
            </a:r>
          </a:p>
          <a:p>
            <a:pPr marL="396239" indent="-396239" defTabSz="1584920">
              <a:spcBef>
                <a:spcPts val="2900"/>
              </a:spcBef>
              <a:defRPr sz="3120"/>
            </a:pPr>
            <a:r>
              <a:t>Een verdediger die duidelijk met zijn stick en/of lichaam een pass of looplijn bij de balk dichtzet moet worden beschermd wanneer een aanvaller de bal hier doorheen wil drukken of spelen. De aanvaller zal een andere weg moeten kiezen, want de weg langs de balk is door de verdediger reglementair afgesloten. Een proactieve begeleidende rol van scheidsrechters kan hier helpen om het spel levend te houden. Ontstaat er een situatie waarbij spelers de bal samen tussen hun beide sticks blijven klemmen geven we een bully als dit te lang duurt. </a:t>
            </a:r>
          </a:p>
          <a:p>
            <a:pPr marL="396239" indent="-396239" defTabSz="1584920">
              <a:spcBef>
                <a:spcPts val="2900"/>
              </a:spcBef>
              <a:defRPr sz="3120"/>
            </a:pPr>
            <a:r>
              <a:rPr b="1"/>
              <a:t>Opsluiten in de hoek</a:t>
            </a:r>
            <a:r>
              <a:t> </a:t>
            </a:r>
          </a:p>
          <a:p>
            <a:pPr marL="396239" indent="-396239" defTabSz="1584920">
              <a:spcBef>
                <a:spcPts val="2900"/>
              </a:spcBef>
              <a:defRPr sz="3120"/>
            </a:pPr>
            <a:r>
              <a:t>Een speler in balbezit mag niet opgesloten worden in de hoek van het veld of aan de balk door tegenstanders met hun stick plat op de grond. Tegenstanders moeten een opening laten waar de bal door kan worden gespeeld. Aanvallers die verdedigers opsluiten krijgen hiervoor een vrije push tegen. Verdedigers die aanvallers opsluiten in de cirkel riskeren een strafcorner wanneer ze geen opening laten. Scheidsrechter: Manage deze situaties door de spelers verbaal te helpen / benadrukken dat ze voldoende ruimte moeten laten. Door een proactieve houding van de scheidsrechter kunnen veel bully’s worden voorkomen. Schijnruimte creëren doordat tegenstanders de opening telkens open &amp; dicht doen (spoorboom effect) is niet toegestaan.</a:t>
            </a:r>
          </a:p>
        </p:txBody>
      </p:sp>
      <p:pic>
        <p:nvPicPr>
          <p:cNvPr id="196"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8" name="De balk als verdediger"/>
          <p:cNvSpPr txBox="1"/>
          <p:nvPr>
            <p:ph type="title"/>
          </p:nvPr>
        </p:nvSpPr>
        <p:spPr>
          <a:xfrm>
            <a:off x="1206500" y="1079500"/>
            <a:ext cx="17553307" cy="1433163"/>
          </a:xfrm>
          <a:prstGeom prst="rect">
            <a:avLst/>
          </a:prstGeom>
        </p:spPr>
        <p:txBody>
          <a:bodyPr/>
          <a:lstStyle/>
          <a:p>
            <a:pPr/>
            <a:r>
              <a:t>De balk als verdediger</a:t>
            </a:r>
          </a:p>
        </p:txBody>
      </p:sp>
      <p:sp>
        <p:nvSpPr>
          <p:cNvPr id="199" name="Dia-opsommingstekst"/>
          <p:cNvSpPr txBox="1"/>
          <p:nvPr>
            <p:ph type="body" idx="1"/>
          </p:nvPr>
        </p:nvSpPr>
        <p:spPr>
          <a:xfrm>
            <a:off x="1206500" y="4248504"/>
            <a:ext cx="18072231" cy="8256012"/>
          </a:xfrm>
          <a:prstGeom prst="rect">
            <a:avLst/>
          </a:prstGeom>
        </p:spPr>
        <p:txBody>
          <a:bodyPr/>
          <a:lstStyle/>
          <a:p>
            <a:pPr/>
          </a:p>
        </p:txBody>
      </p:sp>
      <p:pic>
        <p:nvPicPr>
          <p:cNvPr id="200"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01" name="Spelsituaties - Opsluiten in de hoek" descr="Spelsituaties - Opsluiten in de hoek"/>
          <p:cNvPicPr>
            <a:picLocks noChangeAspect="0"/>
          </p:cNvPicPr>
          <p:nvPr>
            <a:videoFile xmlns:mc="http://schemas.openxmlformats.org/markup-compatibility/2006" xmlns:aiw="http://developer.apple.com/namespaces/iwork" r:link="rId4" mc:Ignorable="aiw" aiw:title="Spelsituaties - Opsluiten in de hoek" aiw:author="KNHB"/>
          </p:nvPr>
        </p:nvPicPr>
        <p:blipFill>
          <a:blip r:embed="rId5">
            <a:extLst/>
          </a:blip>
          <a:stretch>
            <a:fillRect/>
          </a:stretch>
        </p:blipFill>
        <p:spPr>
          <a:xfrm>
            <a:off x="4064000" y="2286000"/>
            <a:ext cx="16256000" cy="91440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0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01"/>
                </p:tgtEl>
              </p:cMediaNode>
            </p:video>
            <p:seq concurrent="1" prevAc="none" nextAc="seek">
              <p:cTn id="8" evtFilter="cancelBubble" nodeType="interactiveSeq" restart="whenNotActive" fill="hold">
                <p:stCondLst>
                  <p:cond delay="0" evt="onClick">
                    <p:tgtEl>
                      <p:spTgt spid="20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01"/>
                                        </p:tgtEl>
                                      </p:cBhvr>
                                    </p:cmd>
                                  </p:childTnLst>
                                </p:cTn>
                              </p:par>
                            </p:childTnLst>
                          </p:cTn>
                        </p:par>
                      </p:childTnLst>
                    </p:cTn>
                  </p:par>
                </p:childTnLst>
              </p:cTn>
              <p:nextCondLst>
                <p:cond delay="0" evt="onClick">
                  <p:tgtEl>
                    <p:spTgt spid="20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3" name="Wat is een verdedigend blok?"/>
          <p:cNvSpPr txBox="1"/>
          <p:nvPr>
            <p:ph type="title"/>
          </p:nvPr>
        </p:nvSpPr>
        <p:spPr>
          <a:xfrm>
            <a:off x="1206500" y="1079500"/>
            <a:ext cx="17553307" cy="1433163"/>
          </a:xfrm>
          <a:prstGeom prst="rect">
            <a:avLst/>
          </a:prstGeom>
        </p:spPr>
        <p:txBody>
          <a:bodyPr/>
          <a:lstStyle/>
          <a:p>
            <a:pPr/>
            <a:r>
              <a:t>Wat is een verdedigend blok?</a:t>
            </a:r>
          </a:p>
        </p:txBody>
      </p:sp>
      <p:sp>
        <p:nvSpPr>
          <p:cNvPr id="204" name="De bal wordt zeer hard, opzettelijk en van dichtbij gespeeld…"/>
          <p:cNvSpPr txBox="1"/>
          <p:nvPr>
            <p:ph type="body" idx="1"/>
          </p:nvPr>
        </p:nvSpPr>
        <p:spPr>
          <a:prstGeom prst="rect">
            <a:avLst/>
          </a:prstGeom>
        </p:spPr>
        <p:txBody>
          <a:bodyPr/>
          <a:lstStyle/>
          <a:p>
            <a:pPr marL="560831" indent="-560831" defTabSz="2243271">
              <a:spcBef>
                <a:spcPts val="4100"/>
              </a:spcBef>
              <a:defRPr sz="4416"/>
            </a:pPr>
            <a:r>
              <a:t>De bal wordt zeer hard, opzettelijk en van dichtbij gespeeld​</a:t>
            </a:r>
          </a:p>
          <a:p>
            <a:pPr marL="560831" indent="-560831" defTabSz="2243271">
              <a:spcBef>
                <a:spcPts val="4100"/>
              </a:spcBef>
              <a:defRPr sz="4416"/>
            </a:pPr>
            <a:r>
              <a:t>Verdedigende stick ligt volledig en stil op de grond</a:t>
            </a:r>
          </a:p>
          <a:p>
            <a:pPr marL="560831" indent="-560831" defTabSz="2243271">
              <a:spcBef>
                <a:spcPts val="4100"/>
              </a:spcBef>
              <a:defRPr sz="4416"/>
            </a:pPr>
            <a:r>
              <a:t>Verdediger staat direct achter zijn stick: houdt zijn stick voor het lichaam (zijn/haar voeten) ​</a:t>
            </a:r>
          </a:p>
          <a:p>
            <a:pPr marL="560831" indent="-560831" defTabSz="2243271">
              <a:spcBef>
                <a:spcPts val="4100"/>
              </a:spcBef>
              <a:defRPr sz="4416"/>
            </a:pPr>
            <a:r>
              <a:t>Gaat de stick naar de bal toe (en ligt deze dus niet stil) of ligt de stick niet op de grond? Dan is er </a:t>
            </a:r>
            <a:r>
              <a:rPr b="1"/>
              <a:t>geen </a:t>
            </a:r>
            <a:r>
              <a:t>sprake van ‘in het blok spelen’</a:t>
            </a:r>
          </a:p>
          <a:p>
            <a:pPr marL="560831" indent="-560831" defTabSz="2243271">
              <a:spcBef>
                <a:spcPts val="4100"/>
              </a:spcBef>
              <a:defRPr sz="4416"/>
            </a:pPr>
            <a:r>
              <a:t>Wordt de bal er toch in gespeeld? Altijd een kaart</a:t>
            </a:r>
          </a:p>
          <a:p>
            <a:pPr marL="560831" indent="-560831" defTabSz="2243271">
              <a:spcBef>
                <a:spcPts val="4100"/>
              </a:spcBef>
              <a:defRPr sz="4416"/>
            </a:pPr>
            <a:r>
              <a:t>In het blok spelen op de eigen helft? Dit is </a:t>
            </a:r>
            <a:r>
              <a:rPr b="1"/>
              <a:t>nooit</a:t>
            </a:r>
            <a:r>
              <a:t> een strafcorner, wel een persoonlijke straf (kaart)</a:t>
            </a:r>
          </a:p>
        </p:txBody>
      </p:sp>
      <p:pic>
        <p:nvPicPr>
          <p:cNvPr id="205"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7" name="Wat is een verdedigend blok?"/>
          <p:cNvSpPr txBox="1"/>
          <p:nvPr>
            <p:ph type="title"/>
          </p:nvPr>
        </p:nvSpPr>
        <p:spPr>
          <a:xfrm>
            <a:off x="1206500" y="1079500"/>
            <a:ext cx="17553307" cy="1433163"/>
          </a:xfrm>
          <a:prstGeom prst="rect">
            <a:avLst/>
          </a:prstGeom>
        </p:spPr>
        <p:txBody>
          <a:bodyPr/>
          <a:lstStyle/>
          <a:p>
            <a:pPr/>
            <a:r>
              <a:t>Wat is een verdedigend blok?</a:t>
            </a:r>
          </a:p>
        </p:txBody>
      </p:sp>
      <p:sp>
        <p:nvSpPr>
          <p:cNvPr id="208" name="Dia-opsommingstekst"/>
          <p:cNvSpPr txBox="1"/>
          <p:nvPr>
            <p:ph type="body" idx="1"/>
          </p:nvPr>
        </p:nvSpPr>
        <p:spPr>
          <a:prstGeom prst="rect">
            <a:avLst/>
          </a:prstGeom>
        </p:spPr>
        <p:txBody>
          <a:bodyPr/>
          <a:lstStyle/>
          <a:p>
            <a:pPr/>
          </a:p>
        </p:txBody>
      </p:sp>
      <p:pic>
        <p:nvPicPr>
          <p:cNvPr id="209" name="Afbeeldingengalerie" descr="Afbeeldingengalerie"/>
          <p:cNvPicPr>
            <a:picLocks noChangeAspect="1"/>
          </p:cNvPicPr>
          <p:nvPr/>
        </p:nvPicPr>
        <p:blipFill>
          <a:blip r:embed="rId3">
            <a:extLst/>
          </a:blip>
          <a:srcRect l="632" t="0" r="632" b="0"/>
          <a:stretch>
            <a:fillRect/>
          </a:stretch>
        </p:blipFill>
        <p:spPr>
          <a:xfrm>
            <a:off x="18918556" y="182325"/>
            <a:ext cx="5206816" cy="5273548"/>
          </a:xfrm>
          <a:prstGeom prst="rect">
            <a:avLst/>
          </a:prstGeom>
          <a:ln w="12700">
            <a:miter lim="400000"/>
          </a:ln>
        </p:spPr>
      </p:pic>
      <p:pic>
        <p:nvPicPr>
          <p:cNvPr id="210" name="Spelsituaties - In het blok spelen" descr="Spelsituaties - In het blok spelen"/>
          <p:cNvPicPr>
            <a:picLocks noChangeAspect="0"/>
          </p:cNvPicPr>
          <p:nvPr>
            <a:videoFile xmlns:mc="http://schemas.openxmlformats.org/markup-compatibility/2006" xmlns:aiw="http://developer.apple.com/namespaces/iwork" r:link="rId4" mc:Ignorable="aiw" aiw:title="Spelsituaties - In het blok spelen" aiw:author="KNHB"/>
          </p:nvPr>
        </p:nvPicPr>
        <p:blipFill>
          <a:blip r:embed="rId5">
            <a:extLst/>
          </a:blip>
          <a:stretch>
            <a:fillRect/>
          </a:stretch>
        </p:blipFill>
        <p:spPr>
          <a:xfrm>
            <a:off x="4064000" y="3139084"/>
            <a:ext cx="16256000"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1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10"/>
                </p:tgtEl>
              </p:cMediaNode>
            </p:video>
            <p:seq concurrent="1" prevAc="none" nextAc="seek">
              <p:cTn id="8" evtFilter="cancelBubble" nodeType="interactiveSeq" restart="whenNotActive" fill="hold">
                <p:stCondLst>
                  <p:cond delay="0" evt="onClick">
                    <p:tgtEl>
                      <p:spTgt spid="210"/>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10"/>
                                        </p:tgtEl>
                                      </p:cBhvr>
                                    </p:cmd>
                                  </p:childTnLst>
                                </p:cTn>
                              </p:par>
                            </p:childTnLst>
                          </p:cTn>
                        </p:par>
                      </p:childTnLst>
                    </p:cTn>
                  </p:par>
                </p:childTnLst>
              </p:cTn>
              <p:nextCondLst>
                <p:cond delay="0" evt="onClick">
                  <p:tgtEl>
                    <p:spTgt spid="210"/>
                  </p:tgtEl>
                </p:cond>
              </p:nextCondLst>
            </p:seq>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